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2.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5"/>
  </p:notesMasterIdLst>
  <p:sldIdLst>
    <p:sldId id="256" r:id="rId2"/>
    <p:sldId id="257" r:id="rId3"/>
    <p:sldId id="259" r:id="rId4"/>
    <p:sldId id="343" r:id="rId5"/>
    <p:sldId id="260" r:id="rId6"/>
    <p:sldId id="267" r:id="rId7"/>
    <p:sldId id="372" r:id="rId8"/>
    <p:sldId id="352" r:id="rId9"/>
    <p:sldId id="353" r:id="rId10"/>
    <p:sldId id="268" r:id="rId11"/>
    <p:sldId id="272" r:id="rId12"/>
    <p:sldId id="273" r:id="rId13"/>
    <p:sldId id="274" r:id="rId14"/>
    <p:sldId id="354" r:id="rId15"/>
    <p:sldId id="355" r:id="rId16"/>
    <p:sldId id="356" r:id="rId17"/>
    <p:sldId id="357" r:id="rId18"/>
    <p:sldId id="358" r:id="rId19"/>
    <p:sldId id="349" r:id="rId20"/>
    <p:sldId id="359" r:id="rId21"/>
    <p:sldId id="370" r:id="rId22"/>
    <p:sldId id="360" r:id="rId23"/>
    <p:sldId id="361" r:id="rId24"/>
    <p:sldId id="362" r:id="rId25"/>
    <p:sldId id="364" r:id="rId26"/>
    <p:sldId id="365" r:id="rId27"/>
    <p:sldId id="366" r:id="rId28"/>
    <p:sldId id="367" r:id="rId29"/>
    <p:sldId id="368" r:id="rId30"/>
    <p:sldId id="369" r:id="rId31"/>
    <p:sldId id="371" r:id="rId32"/>
    <p:sldId id="309" r:id="rId33"/>
    <p:sldId id="266" r:id="rId34"/>
  </p:sldIdLst>
  <p:sldSz cx="18288000" cy="10287000"/>
  <p:notesSz cx="6858000" cy="9144000"/>
  <p:embeddedFontLst>
    <p:embeddedFont>
      <p:font typeface="Arial Black" panose="020B0A04020102020204" pitchFamily="34" charset="0"/>
      <p:bold r:id="rId36"/>
    </p:embeddedFont>
    <p:embeddedFont>
      <p:font typeface="Calibri" panose="020F0502020204030204" pitchFamily="34" charset="0"/>
      <p:regular r:id="rId37"/>
      <p:bold r:id="rId38"/>
      <p:italic r:id="rId39"/>
      <p:boldItalic r:id="rId40"/>
    </p:embeddedFont>
    <p:embeddedFont>
      <p:font typeface="Glacial Indifference Bold" panose="020B0604020202020204" charset="0"/>
      <p:regular r:id="rId41"/>
    </p:embeddedFont>
    <p:embeddedFont>
      <p:font typeface="Glacial Indifference Bold Italics" panose="020B0604020202020204" charset="0"/>
      <p:regular r:id="rId42"/>
    </p:embeddedFont>
    <p:embeddedFont>
      <p:font typeface="Open Sans" panose="020B0604020202020204" charset="0"/>
      <p:regular r:id="rId43"/>
      <p:bold r:id="rId44"/>
      <p:italic r:id="rId45"/>
      <p:boldItalic r:id="rId46"/>
    </p:embeddedFont>
    <p:embeddedFont>
      <p:font typeface="Roboto" panose="020B0604020202020204" charset="0"/>
      <p:regular r:id="rId47"/>
      <p:bold r:id="rId48"/>
      <p:italic r:id="rId49"/>
      <p:boldItalic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timazahrae MELLOUK" initials="FM" lastIdx="9" clrIdx="0">
    <p:extLst>
      <p:ext uri="{19B8F6BF-5375-455C-9EA6-DF929625EA0E}">
        <p15:presenceInfo xmlns:p15="http://schemas.microsoft.com/office/powerpoint/2012/main" userId="Fatimazahrae MELLOU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29" autoAdjust="0"/>
    <p:restoredTop sz="79190" autoAdjust="0"/>
  </p:normalViewPr>
  <p:slideViewPr>
    <p:cSldViewPr>
      <p:cViewPr varScale="1">
        <p:scale>
          <a:sx n="36" d="100"/>
          <a:sy n="36" d="100"/>
        </p:scale>
        <p:origin x="13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2-22T14:15:51.889" idx="1">
    <p:pos x="10" y="10"/>
    <p:text>cette figure presente un extrait d'une matrice de bus d'une compagnie aerinne</p:text>
    <p:extLst>
      <p:ext uri="{C676402C-5697-4E1C-873F-D02D1690AC5C}">
        <p15:threadingInfo xmlns:p15="http://schemas.microsoft.com/office/powerpoint/2012/main" timeZoneBias="-60"/>
      </p:ext>
    </p:extLst>
  </p:cm>
  <p:cm authorId="1" dt="2022-12-22T14:23:41.254" idx="2">
    <p:pos x="10" y="106"/>
    <p:text>Il s’agit d’un merveilleux outil pour les analystes d'affaires en intelligence d’affaires afin de recueillir des besoins. Il est très utile pour conceptualiser et comprendre les processus d’une organisation dans l’ensemble de ses entités commerciales.</p:text>
    <p:extLst>
      <p:ext uri="{C676402C-5697-4E1C-873F-D02D1690AC5C}">
        <p15:threadingInfo xmlns:p15="http://schemas.microsoft.com/office/powerpoint/2012/main" timeZoneBias="-60">
          <p15:parentCm authorId="1" idx="1"/>
        </p15:threadingInfo>
      </p:ext>
    </p:extLst>
  </p:cm>
  <p:cm authorId="1" dt="2022-12-22T14:34:10.707" idx="3">
    <p:pos x="10" y="202"/>
    <p:text>Le premier projet ne se concentre pas sur les données
d'activité de réservation ou de billetterie qui n'ont pas abouti à l'embarquement d'un passager dans un
avion. L'équipe DW/BI affrontera ces autres sources de données dans les phases suivantes.</p:text>
    <p:extLst>
      <p:ext uri="{C676402C-5697-4E1C-873F-D02D1690AC5C}">
        <p15:threadingInfo xmlns:p15="http://schemas.microsoft.com/office/powerpoint/2012/main" timeZoneBias="-60">
          <p15:parentCm authorId="1" idx="1"/>
        </p15:threadingInfo>
      </p:ext>
    </p:extLst>
  </p:cm>
  <p:cm authorId="1" dt="2022-12-22T14:34:10.761" idx="4">
    <p:pos x="10" y="298"/>
    <p:text>Le premier projet ne se concentre pas sur les données
d'activité de réservation ou de billetterie qui n'ont pas abouti à l'embarquement d'un passager dans un
avion. L'équipe DW/BI affrontera ces autres sources de données dans les phases suivantes.</p:text>
    <p:extLst>
      <p:ext uri="{C676402C-5697-4E1C-873F-D02D1690AC5C}">
        <p15:threadingInfo xmlns:p15="http://schemas.microsoft.com/office/powerpoint/2012/main" timeZoneBias="-60">
          <p15:parentCm authorId="1" idx="1"/>
        </p15:threadingInfo>
      </p:ext>
    </p:extLst>
  </p:cm>
  <p:cm authorId="1" dt="2022-12-22T14:34:10.771" idx="5">
    <p:pos x="10" y="394"/>
    <p:text>Le premier projet ne se concentre pas sur les données
d'activité de réservation ou de billetterie qui n'ont pas abouti à l'embarquement d'un passager dans un
avion. L'équipe DW/BI affrontera ces autres sources de données dans les phases suivantes.</p:text>
    <p:extLst>
      <p:ext uri="{C676402C-5697-4E1C-873F-D02D1690AC5C}">
        <p15:threadingInfo xmlns:p15="http://schemas.microsoft.com/office/powerpoint/2012/main" timeZoneBias="-60">
          <p15:parentCm authorId="1" idx="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12-22T14:56:29.931" idx="6">
    <p:pos x="10" y="10"/>
    <p:text>Le leg:
représente un avion décollant à un aéroport et atterrissant à un autre sans escale intermédiaire</p:text>
    <p:extLst>
      <p:ext uri="{C676402C-5697-4E1C-873F-D02D1690AC5C}">
        <p15:threadingInfo xmlns:p15="http://schemas.microsoft.com/office/powerpoint/2012/main" timeZoneBias="-60"/>
      </p:ext>
    </p:extLst>
  </p:cm>
  <p:cm authorId="1" dt="2022-12-22T15:01:27.993" idx="7">
    <p:pos x="10" y="106"/>
    <p:text>le Segment : Le niveau de granularité suivant correspond à un segment</p:text>
    <p:extLst>
      <p:ext uri="{C676402C-5697-4E1C-873F-D02D1690AC5C}">
        <p15:threadingInfo xmlns:p15="http://schemas.microsoft.com/office/powerpoint/2012/main" timeZoneBias="-60">
          <p15:parentCm authorId="1" idx="6"/>
        </p15:threadingInfo>
      </p:ext>
    </p:extLst>
  </p:cm>
</p:cmLst>
</file>

<file path=ppt/media/image1.jpeg>
</file>

<file path=ppt/media/image10.png>
</file>

<file path=ppt/media/image11.svg>
</file>

<file path=ppt/media/image12.jpeg>
</file>

<file path=ppt/media/image13.jpeg>
</file>

<file path=ppt/media/image14.png>
</file>

<file path=ppt/media/image15.svg>
</file>

<file path=ppt/media/image16.jpeg>
</file>

<file path=ppt/media/image17.png>
</file>

<file path=ppt/media/image18.svg>
</file>

<file path=ppt/media/image19.png>
</file>

<file path=ppt/media/image2.png>
</file>

<file path=ppt/media/image20.jpeg>
</file>

<file path=ppt/media/image21.png>
</file>

<file path=ppt/media/image22.svg>
</file>

<file path=ppt/media/image23.png>
</file>

<file path=ppt/media/image24.svg>
</file>

<file path=ppt/media/image25.png>
</file>

<file path=ppt/media/image26.svg>
</file>

<file path=ppt/media/image27.jpeg>
</file>

<file path=ppt/media/image28.jpeg>
</file>

<file path=ppt/media/image29.jpeg>
</file>

<file path=ppt/media/image3.sv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267B4-B426-456B-82AE-68BD06C9E52C}" type="datetimeFigureOut">
              <a:rPr lang="fr-FR" smtClean="0"/>
              <a:t>04/01/2023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BB9CC1-6B72-410F-BEDF-3FBFC8200D41}" type="slidenum">
              <a:rPr lang="fr-FR" smtClean="0"/>
              <a:t>‹N°›</a:t>
            </a:fld>
            <a:endParaRPr lang="fr-FR"/>
          </a:p>
        </p:txBody>
      </p:sp>
    </p:spTree>
    <p:extLst>
      <p:ext uri="{BB962C8B-B14F-4D97-AF65-F5344CB8AC3E}">
        <p14:creationId xmlns:p14="http://schemas.microsoft.com/office/powerpoint/2010/main" val="4034298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a:t>
            </a:fld>
            <a:endParaRPr lang="fr-FR"/>
          </a:p>
        </p:txBody>
      </p:sp>
    </p:spTree>
    <p:extLst>
      <p:ext uri="{BB962C8B-B14F-4D97-AF65-F5344CB8AC3E}">
        <p14:creationId xmlns:p14="http://schemas.microsoft.com/office/powerpoint/2010/main" val="680531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grain du segment masque la vraie nature du voyage </a:t>
            </a:r>
            <a:r>
              <a:rPr lang="fr-FR" dirty="0" err="1"/>
              <a:t>ps</a:t>
            </a:r>
            <a:r>
              <a:rPr lang="fr-FR" dirty="0"/>
              <a:t> </a:t>
            </a:r>
            <a:r>
              <a:rPr lang="fr-FR" dirty="0" err="1"/>
              <a:t>repondre</a:t>
            </a:r>
            <a:r>
              <a:rPr lang="fr-FR" dirty="0"/>
              <a:t> a l’une des </a:t>
            </a:r>
            <a:r>
              <a:rPr lang="fr-FR" dirty="0" err="1"/>
              <a:t>pricpaux</a:t>
            </a:r>
            <a:r>
              <a:rPr lang="fr-FR" dirty="0"/>
              <a:t> questions </a:t>
            </a:r>
            <a:r>
              <a:rPr lang="fr-FR" dirty="0" err="1"/>
              <a:t>concernats</a:t>
            </a:r>
            <a:r>
              <a:rPr lang="fr-FR" dirty="0"/>
              <a:t> les voyageurs </a:t>
            </a:r>
            <a:r>
              <a:rPr lang="fr-FR" dirty="0" err="1"/>
              <a:t>frequents</a:t>
            </a:r>
            <a:endParaRPr lang="fr-FR" dirty="0"/>
          </a:p>
          <a:p>
            <a:r>
              <a:rPr lang="fr-FR" dirty="0"/>
              <a:t> </a:t>
            </a:r>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11</a:t>
            </a:fld>
            <a:endParaRPr lang="fr-FR"/>
          </a:p>
        </p:txBody>
      </p:sp>
    </p:spTree>
    <p:extLst>
      <p:ext uri="{BB962C8B-B14F-4D97-AF65-F5344CB8AC3E}">
        <p14:creationId xmlns:p14="http://schemas.microsoft.com/office/powerpoint/2010/main" val="16903681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On sait si une relation plusieurs-à-plusieurs existe entre deux groupes d'attributs de dimension, ils doivent être modélisés comme des dimensions distinctes avec des clés étrangères distinctes dans la table de faits.</a:t>
            </a:r>
          </a:p>
          <a:p>
            <a:r>
              <a:rPr lang="fr-FR" dirty="0"/>
              <a:t>Parfois, on va rencontrez des situations où ces dimensions peuvent être combinées en une seule dimension plutôt que de les traiter comme deux dimensions distinctes avec deux clés étrangères distinctes dans la table de faits.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il peut être judicieux de combiner les dimensions distinctes en une seule dimension, notamment lorsque les volumes de données sont extrêmement petits ou qu'il est nécessaire d'ajouter des attributs qui dépendent des rôles combinés pour le contexte et la signification. </a:t>
            </a:r>
          </a:p>
          <a:p>
            <a:endParaRPr lang="fr-FR"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12</a:t>
            </a:fld>
            <a:endParaRPr lang="fr-FR"/>
          </a:p>
        </p:txBody>
      </p:sp>
    </p:spTree>
    <p:extLst>
      <p:ext uri="{BB962C8B-B14F-4D97-AF65-F5344CB8AC3E}">
        <p14:creationId xmlns:p14="http://schemas.microsoft.com/office/powerpoint/2010/main" val="24684257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utilisateurs professionnels souhaitent filtrer et générer facilement des rapports sur l'activité en fonction de l'existence d'une mise à niveau ou d'une rétrogradation. Votre première réaction pourrait être d'inclure une deuxième dimension de jeu de rôle et une clé étrangère dans la table de faits pour prendre en charge à la fois la classe de service achetée et la propre classe de service. De plus, vous auriez besoin d'une troisième clé étrangère pour l'indicateur de mise à niveau ;</a:t>
            </a:r>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13</a:t>
            </a:fld>
            <a:endParaRPr lang="fr-FR"/>
          </a:p>
        </p:txBody>
      </p:sp>
    </p:spTree>
    <p:extLst>
      <p:ext uri="{BB962C8B-B14F-4D97-AF65-F5344CB8AC3E}">
        <p14:creationId xmlns:p14="http://schemas.microsoft.com/office/powerpoint/2010/main" val="2959649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Étant donné que le nombre de lignes est si petit, vous pouvez plutôt choisir de combiner les dimensions en une seule classe de dimension de service, comme illustré dans la figure</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14</a:t>
            </a:fld>
            <a:endParaRPr lang="fr-FR"/>
          </a:p>
        </p:txBody>
      </p:sp>
    </p:spTree>
    <p:extLst>
      <p:ext uri="{BB962C8B-B14F-4D97-AF65-F5344CB8AC3E}">
        <p14:creationId xmlns:p14="http://schemas.microsoft.com/office/powerpoint/2010/main" val="22719639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15</a:t>
            </a:fld>
            <a:endParaRPr lang="fr-FR"/>
          </a:p>
        </p:txBody>
      </p:sp>
    </p:spTree>
    <p:extLst>
      <p:ext uri="{BB962C8B-B14F-4D97-AF65-F5344CB8AC3E}">
        <p14:creationId xmlns:p14="http://schemas.microsoft.com/office/powerpoint/2010/main" val="3942401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16</a:t>
            </a:fld>
            <a:endParaRPr lang="fr-FR"/>
          </a:p>
        </p:txBody>
      </p:sp>
    </p:spTree>
    <p:extLst>
      <p:ext uri="{BB962C8B-B14F-4D97-AF65-F5344CB8AC3E}">
        <p14:creationId xmlns:p14="http://schemas.microsoft.com/office/powerpoint/2010/main" val="40039337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17</a:t>
            </a:fld>
            <a:endParaRPr lang="fr-FR"/>
          </a:p>
        </p:txBody>
      </p:sp>
    </p:spTree>
    <p:extLst>
      <p:ext uri="{BB962C8B-B14F-4D97-AF65-F5344CB8AC3E}">
        <p14:creationId xmlns:p14="http://schemas.microsoft.com/office/powerpoint/2010/main" val="12800061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Les dimensions de date spécifiques au pays complètent la table de date principale. </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18</a:t>
            </a:fld>
            <a:endParaRPr lang="fr-FR"/>
          </a:p>
        </p:txBody>
      </p:sp>
    </p:spTree>
    <p:extLst>
      <p:ext uri="{BB962C8B-B14F-4D97-AF65-F5344CB8AC3E}">
        <p14:creationId xmlns:p14="http://schemas.microsoft.com/office/powerpoint/2010/main" val="23882774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20</a:t>
            </a:fld>
            <a:endParaRPr lang="fr-FR"/>
          </a:p>
        </p:txBody>
      </p:sp>
    </p:spTree>
    <p:extLst>
      <p:ext uri="{BB962C8B-B14F-4D97-AF65-F5344CB8AC3E}">
        <p14:creationId xmlns:p14="http://schemas.microsoft.com/office/powerpoint/2010/main" val="2144311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21</a:t>
            </a:fld>
            <a:endParaRPr lang="fr-FR"/>
          </a:p>
        </p:txBody>
      </p:sp>
    </p:spTree>
    <p:extLst>
      <p:ext uri="{BB962C8B-B14F-4D97-AF65-F5344CB8AC3E}">
        <p14:creationId xmlns:p14="http://schemas.microsoft.com/office/powerpoint/2010/main" val="193584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a:t>
            </a:fld>
            <a:endParaRPr lang="fr-FR"/>
          </a:p>
        </p:txBody>
      </p:sp>
    </p:spTree>
    <p:extLst>
      <p:ext uri="{BB962C8B-B14F-4D97-AF65-F5344CB8AC3E}">
        <p14:creationId xmlns:p14="http://schemas.microsoft.com/office/powerpoint/2010/main" val="19055546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22</a:t>
            </a:fld>
            <a:endParaRPr lang="fr-FR"/>
          </a:p>
        </p:txBody>
      </p:sp>
    </p:spTree>
    <p:extLst>
      <p:ext uri="{BB962C8B-B14F-4D97-AF65-F5344CB8AC3E}">
        <p14:creationId xmlns:p14="http://schemas.microsoft.com/office/powerpoint/2010/main" val="28867886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23</a:t>
            </a:fld>
            <a:endParaRPr lang="fr-FR"/>
          </a:p>
        </p:txBody>
      </p:sp>
    </p:spTree>
    <p:extLst>
      <p:ext uri="{BB962C8B-B14F-4D97-AF65-F5344CB8AC3E}">
        <p14:creationId xmlns:p14="http://schemas.microsoft.com/office/powerpoint/2010/main" val="3127187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26</a:t>
            </a:fld>
            <a:endParaRPr lang="fr-FR"/>
          </a:p>
        </p:txBody>
      </p:sp>
    </p:spTree>
    <p:extLst>
      <p:ext uri="{BB962C8B-B14F-4D97-AF65-F5344CB8AC3E}">
        <p14:creationId xmlns:p14="http://schemas.microsoft.com/office/powerpoint/2010/main" val="18664750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27</a:t>
            </a:fld>
            <a:endParaRPr lang="fr-FR"/>
          </a:p>
        </p:txBody>
      </p:sp>
    </p:spTree>
    <p:extLst>
      <p:ext uri="{BB962C8B-B14F-4D97-AF65-F5344CB8AC3E}">
        <p14:creationId xmlns:p14="http://schemas.microsoft.com/office/powerpoint/2010/main" val="12501211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p>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28</a:t>
            </a:fld>
            <a:endParaRPr lang="fr-FR"/>
          </a:p>
        </p:txBody>
      </p:sp>
    </p:spTree>
    <p:extLst>
      <p:ext uri="{BB962C8B-B14F-4D97-AF65-F5344CB8AC3E}">
        <p14:creationId xmlns:p14="http://schemas.microsoft.com/office/powerpoint/2010/main" val="40125621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29</a:t>
            </a:fld>
            <a:endParaRPr lang="fr-FR"/>
          </a:p>
        </p:txBody>
      </p:sp>
    </p:spTree>
    <p:extLst>
      <p:ext uri="{BB962C8B-B14F-4D97-AF65-F5344CB8AC3E}">
        <p14:creationId xmlns:p14="http://schemas.microsoft.com/office/powerpoint/2010/main" val="3877644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30</a:t>
            </a:fld>
            <a:endParaRPr lang="fr-FR"/>
          </a:p>
        </p:txBody>
      </p:sp>
    </p:spTree>
    <p:extLst>
      <p:ext uri="{BB962C8B-B14F-4D97-AF65-F5344CB8AC3E}">
        <p14:creationId xmlns:p14="http://schemas.microsoft.com/office/powerpoint/2010/main" val="3330536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31</a:t>
            </a:fld>
            <a:endParaRPr lang="fr-FR"/>
          </a:p>
        </p:txBody>
      </p:sp>
    </p:spTree>
    <p:extLst>
      <p:ext uri="{BB962C8B-B14F-4D97-AF65-F5344CB8AC3E}">
        <p14:creationId xmlns:p14="http://schemas.microsoft.com/office/powerpoint/2010/main" val="2917460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Cette figure montre un extrait de la matrice de bus d'une compagnie aérienne. Cet exemple inclut une colonne supplémentaire pour capturer la dimension dégénérée associée à la plupart des événements de processus de bus. Comme la plupart des organisations, les compagnies aériennes s'intéressent vivement aux revenus. Dans cette industrie, la vente </a:t>
            </a:r>
          </a:p>
          <a:p>
            <a:r>
              <a:rPr lang="fr-FR" dirty="0"/>
              <a:t>d'un billet représente un revenu non gagné ; les revenus sont gagnés lorsqu'un passager prend un vol entre les aéroports d'origine et de destination. </a:t>
            </a:r>
          </a:p>
          <a:p>
            <a:r>
              <a:rPr lang="fr-FR" dirty="0"/>
              <a:t>Les représentants de l'entreprise et de l'équipe DW/BI décident que le premier livrable doit se concentrer sur l'activité de vol.</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4</a:t>
            </a:fld>
            <a:endParaRPr lang="fr-FR"/>
          </a:p>
        </p:txBody>
      </p:sp>
    </p:spTree>
    <p:extLst>
      <p:ext uri="{BB962C8B-B14F-4D97-AF65-F5344CB8AC3E}">
        <p14:creationId xmlns:p14="http://schemas.microsoft.com/office/powerpoint/2010/main" val="236669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5</a:t>
            </a:fld>
            <a:endParaRPr lang="fr-FR"/>
          </a:p>
        </p:txBody>
      </p:sp>
    </p:spTree>
    <p:extLst>
      <p:ext uri="{BB962C8B-B14F-4D97-AF65-F5344CB8AC3E}">
        <p14:creationId xmlns:p14="http://schemas.microsoft.com/office/powerpoint/2010/main" val="3529566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6</a:t>
            </a:fld>
            <a:endParaRPr lang="fr-FR"/>
          </a:p>
        </p:txBody>
      </p:sp>
    </p:spTree>
    <p:extLst>
      <p:ext uri="{BB962C8B-B14F-4D97-AF65-F5344CB8AC3E}">
        <p14:creationId xmlns:p14="http://schemas.microsoft.com/office/powerpoint/2010/main" val="321712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Le leg: </a:t>
            </a:r>
            <a:r>
              <a:rPr lang="fr-FR" dirty="0"/>
              <a:t>représente un avion décollant à un aéroport et atterrissant à un autre sans escale intermédiaire, Le niveau de granularité suivant correspond à un segment</a:t>
            </a:r>
          </a:p>
          <a:p>
            <a:r>
              <a:rPr lang="fr-FR" b="1" dirty="0"/>
              <a:t>le Segment: </a:t>
            </a:r>
            <a:r>
              <a:rPr lang="fr-FR" dirty="0"/>
              <a:t>fait référence à un numéro de vol unique( dans notre exemple TG 001), piloté par un seul avion. Si vous prenez un vol de Thaïlande  à USA avec une escale à japon mais sans changement d'avion ou de numéro de vol, vous avez un segment de vol (THA, USA) mais deux leg  (TH-JAP et JAP-USA). </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7</a:t>
            </a:fld>
            <a:endParaRPr lang="fr-FR"/>
          </a:p>
        </p:txBody>
      </p:sp>
    </p:spTree>
    <p:extLst>
      <p:ext uri="{BB962C8B-B14F-4D97-AF65-F5344CB8AC3E}">
        <p14:creationId xmlns:p14="http://schemas.microsoft.com/office/powerpoint/2010/main" val="836003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Trip</a:t>
            </a:r>
            <a:r>
              <a:rPr lang="fr-FR" dirty="0"/>
              <a:t>: Ensuite, vous pouvez analyser l'activité de vol par trip qui le niveau de granularité suivant, restant dans notre exemple, on oblige le pilote a changer d’avion en japon, dans ce cas le voyage comporte deux segments (TG 001, TG 002), correspond aux deux avion diffèrent.</a:t>
            </a:r>
          </a:p>
          <a:p>
            <a:r>
              <a:rPr lang="fr-FR" dirty="0"/>
              <a:t>Pour cette raison, les analystes de ventes et de marketing s’intéressent aux données sur les déplacements.</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8</a:t>
            </a:fld>
            <a:endParaRPr lang="fr-FR"/>
          </a:p>
        </p:txBody>
      </p:sp>
    </p:spTree>
    <p:extLst>
      <p:ext uri="{BB962C8B-B14F-4D97-AF65-F5344CB8AC3E}">
        <p14:creationId xmlns:p14="http://schemas.microsoft.com/office/powerpoint/2010/main" val="2937695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itinéraire complets est un Parcours (circuit ) complet qui commence et se termine au même aéroport.</a:t>
            </a:r>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9</a:t>
            </a:fld>
            <a:endParaRPr lang="fr-FR"/>
          </a:p>
        </p:txBody>
      </p:sp>
    </p:spTree>
    <p:extLst>
      <p:ext uri="{BB962C8B-B14F-4D97-AF65-F5344CB8AC3E}">
        <p14:creationId xmlns:p14="http://schemas.microsoft.com/office/powerpoint/2010/main" val="2818311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MA" dirty="0"/>
          </a:p>
        </p:txBody>
      </p:sp>
      <p:sp>
        <p:nvSpPr>
          <p:cNvPr id="4" name="Espace réservé du numéro de diapositive 3"/>
          <p:cNvSpPr>
            <a:spLocks noGrp="1"/>
          </p:cNvSpPr>
          <p:nvPr>
            <p:ph type="sldNum" sz="quarter" idx="5"/>
          </p:nvPr>
        </p:nvSpPr>
        <p:spPr/>
        <p:txBody>
          <a:bodyPr/>
          <a:lstStyle/>
          <a:p>
            <a:fld id="{00BB9CC1-6B72-410F-BEDF-3FBFC8200D41}" type="slidenum">
              <a:rPr lang="fr-FR" smtClean="0"/>
              <a:t>10</a:t>
            </a:fld>
            <a:endParaRPr lang="fr-FR"/>
          </a:p>
        </p:txBody>
      </p:sp>
    </p:spTree>
    <p:extLst>
      <p:ext uri="{BB962C8B-B14F-4D97-AF65-F5344CB8AC3E}">
        <p14:creationId xmlns:p14="http://schemas.microsoft.com/office/powerpoint/2010/main" val="3933653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9BE8DA-9E53-4781-AAA6-B9D98B7C50F7}" type="datetime1">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C06A8D-F656-4042-A411-5F99113C620E}" type="datetime1">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375DF8C-BE85-43E0-9BCA-E0A10F2643C6}" type="datetime1">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183182-E2F3-43B7-B314-3367DE65E528}" type="datetime1">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897F89-5450-4EC1-88DC-3219525A6D3A}" type="datetime1">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96671C2-CFC1-4CC5-B634-42BA95912CB3}" type="datetime1">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5D0EBA5-7870-4064-B074-D429A4ECCBFC}" type="datetime1">
              <a:rPr lang="en-US" smtClean="0"/>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A02BEA1-F352-463D-9101-036064EEA50B}" type="datetime1">
              <a:rPr lang="en-US" smtClean="0"/>
              <a:t>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6ABB48-D1AA-403C-83D9-B7BB546843F7}" type="datetime1">
              <a:rPr lang="en-US" smtClean="0"/>
              <a:t>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898044-8D3C-4C4F-8726-FCA61566F105}" type="datetime1">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FC696E-21D8-4DA7-ACA6-81D4185E5164}" type="datetime1">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F97F4E-4158-479E-B251-D544C5C173FB}" type="datetime1">
              <a:rPr lang="en-US" smtClean="0"/>
              <a:t>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2.jpe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3.sv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3.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32.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svg"/><Relationship Id="rId10" Type="http://schemas.openxmlformats.org/officeDocument/2006/relationships/comments" Target="../comments/comment1.xml"/><Relationship Id="rId4" Type="http://schemas.openxmlformats.org/officeDocument/2006/relationships/image" Target="../media/image14.png"/><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image" Target="../media/image23.png"/><Relationship Id="rId7" Type="http://schemas.openxmlformats.org/officeDocument/2006/relationships/image" Target="../media/image27.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8.jpe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9.jpe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0.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pic>
        <p:nvPicPr>
          <p:cNvPr id="15" name="Image 14">
            <a:extLst>
              <a:ext uri="{FF2B5EF4-FFF2-40B4-BE49-F238E27FC236}">
                <a16:creationId xmlns:a16="http://schemas.microsoft.com/office/drawing/2014/main" id="{5F8F93AD-6B0C-B8DD-5BFD-F3ECC035D9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655" y="1727634"/>
            <a:ext cx="10371918" cy="6212778"/>
          </a:xfrm>
          <a:prstGeom prst="rect">
            <a:avLst/>
          </a:prstGeom>
        </p:spPr>
      </p:pic>
      <p:sp>
        <p:nvSpPr>
          <p:cNvPr id="3" name="AutoShape 3"/>
          <p:cNvSpPr/>
          <p:nvPr/>
        </p:nvSpPr>
        <p:spPr>
          <a:xfrm>
            <a:off x="10457010" y="26751"/>
            <a:ext cx="7806943" cy="10682539"/>
          </a:xfrm>
          <a:prstGeom prst="rect">
            <a:avLst/>
          </a:prstGeom>
          <a:solidFill>
            <a:srgbClr val="597BB4"/>
          </a:solidFill>
        </p:spPr>
      </p:sp>
      <p:sp>
        <p:nvSpPr>
          <p:cNvPr id="4" name="AutoShape 4"/>
          <p:cNvSpPr/>
          <p:nvPr/>
        </p:nvSpPr>
        <p:spPr>
          <a:xfrm>
            <a:off x="3049378" y="826317"/>
            <a:ext cx="14443187" cy="8229600"/>
          </a:xfrm>
          <a:prstGeom prst="rect">
            <a:avLst/>
          </a:prstGeom>
          <a:solidFill>
            <a:srgbClr val="597BB4">
              <a:alpha val="56863"/>
            </a:srgbClr>
          </a:solidFill>
        </p:spPr>
      </p:sp>
      <p:sp>
        <p:nvSpPr>
          <p:cNvPr id="5" name="TextBox 5"/>
          <p:cNvSpPr txBox="1"/>
          <p:nvPr/>
        </p:nvSpPr>
        <p:spPr>
          <a:xfrm>
            <a:off x="3259464" y="821577"/>
            <a:ext cx="6381163" cy="697050"/>
          </a:xfrm>
          <a:prstGeom prst="rect">
            <a:avLst/>
          </a:prstGeom>
        </p:spPr>
        <p:txBody>
          <a:bodyPr lIns="0" tIns="0" rIns="0" bIns="0" rtlCol="0" anchor="t">
            <a:spAutoFit/>
          </a:bodyPr>
          <a:lstStyle/>
          <a:p>
            <a:pPr>
              <a:lnSpc>
                <a:spcPts val="2785"/>
              </a:lnSpc>
            </a:pPr>
            <a:r>
              <a:rPr lang="en-US" sz="2142" spc="214" dirty="0">
                <a:solidFill>
                  <a:schemeClr val="tx1">
                    <a:lumMod val="50000"/>
                    <a:lumOff val="50000"/>
                  </a:schemeClr>
                </a:solidFill>
                <a:effectLst>
                  <a:outerShdw blurRad="38100" dist="38100" dir="2700000" algn="tl">
                    <a:srgbClr val="000000">
                      <a:alpha val="43137"/>
                    </a:srgbClr>
                  </a:outerShdw>
                </a:effectLst>
                <a:latin typeface="Glacial Indifference Bold"/>
              </a:rPr>
              <a:t>Master Big </a:t>
            </a:r>
            <a:r>
              <a:rPr lang="fr-FR" sz="2142" spc="214" dirty="0">
                <a:solidFill>
                  <a:schemeClr val="tx1">
                    <a:lumMod val="50000"/>
                    <a:lumOff val="50000"/>
                  </a:schemeClr>
                </a:solidFill>
                <a:effectLst>
                  <a:outerShdw blurRad="38100" dist="38100" dir="2700000" algn="tl">
                    <a:srgbClr val="000000">
                      <a:alpha val="43137"/>
                    </a:srgbClr>
                  </a:outerShdw>
                </a:effectLst>
                <a:latin typeface="Glacial Indifference Bold"/>
              </a:rPr>
              <a:t>data &amp; aide à la décision S1</a:t>
            </a:r>
            <a:endParaRPr lang="fr-MA" sz="2142" spc="214" dirty="0">
              <a:solidFill>
                <a:schemeClr val="tx1">
                  <a:lumMod val="50000"/>
                  <a:lumOff val="50000"/>
                </a:schemeClr>
              </a:solidFill>
              <a:effectLst>
                <a:outerShdw blurRad="38100" dist="38100" dir="2700000" algn="tl">
                  <a:srgbClr val="000000">
                    <a:alpha val="43137"/>
                  </a:srgbClr>
                </a:outerShdw>
              </a:effectLst>
              <a:latin typeface="Glacial Indifference Bold"/>
            </a:endParaRPr>
          </a:p>
          <a:p>
            <a:pPr>
              <a:lnSpc>
                <a:spcPts val="2785"/>
              </a:lnSpc>
            </a:pPr>
            <a:endParaRPr lang="en-US" sz="2142" spc="214" dirty="0">
              <a:solidFill>
                <a:schemeClr val="tx1">
                  <a:lumMod val="50000"/>
                  <a:lumOff val="50000"/>
                </a:schemeClr>
              </a:solidFill>
              <a:effectLst>
                <a:outerShdw blurRad="38100" dist="38100" dir="2700000" algn="tl">
                  <a:srgbClr val="000000">
                    <a:alpha val="43137"/>
                  </a:srgbClr>
                </a:outerShdw>
              </a:effectLst>
              <a:latin typeface="Glacial Indifference Bold"/>
            </a:endParaRPr>
          </a:p>
        </p:txBody>
      </p:sp>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4150729" y="577539"/>
            <a:ext cx="7103843" cy="1811480"/>
          </a:xfrm>
          <a:prstGeom prst="rect">
            <a:avLst/>
          </a:prstGeom>
        </p:spPr>
      </p:pic>
      <p:grpSp>
        <p:nvGrpSpPr>
          <p:cNvPr id="7" name="Group 7"/>
          <p:cNvGrpSpPr/>
          <p:nvPr/>
        </p:nvGrpSpPr>
        <p:grpSpPr>
          <a:xfrm>
            <a:off x="4875894" y="3008576"/>
            <a:ext cx="13171531" cy="3218064"/>
            <a:chOff x="-1659047" y="1602357"/>
            <a:chExt cx="17562042" cy="4290752"/>
          </a:xfrm>
        </p:grpSpPr>
        <p:sp>
          <p:nvSpPr>
            <p:cNvPr id="8" name="TextBox 8"/>
            <p:cNvSpPr txBox="1"/>
            <p:nvPr/>
          </p:nvSpPr>
          <p:spPr>
            <a:xfrm>
              <a:off x="-1659047" y="1602357"/>
              <a:ext cx="15902995" cy="2462212"/>
            </a:xfrm>
            <a:prstGeom prst="rect">
              <a:avLst/>
            </a:prstGeom>
          </p:spPr>
          <p:txBody>
            <a:bodyPr lIns="0" tIns="0" rIns="0" bIns="0" rtlCol="0" anchor="t">
              <a:spAutoFit/>
            </a:bodyPr>
            <a:lstStyle/>
            <a:p>
              <a:pPr algn="ctr">
                <a:lnSpc>
                  <a:spcPts val="14400"/>
                </a:lnSpc>
              </a:pPr>
              <a:r>
                <a:rPr lang="en-US" sz="12000" spc="-120" dirty="0">
                  <a:solidFill>
                    <a:srgbClr val="FDFAE6"/>
                  </a:solidFill>
                  <a:latin typeface="Glacial Indifference Bold"/>
                </a:rPr>
                <a:t>Transportation</a:t>
              </a:r>
            </a:p>
          </p:txBody>
        </p:sp>
        <p:sp>
          <p:nvSpPr>
            <p:cNvPr id="9" name="TextBox 9"/>
            <p:cNvSpPr txBox="1"/>
            <p:nvPr/>
          </p:nvSpPr>
          <p:spPr>
            <a:xfrm>
              <a:off x="0" y="5270386"/>
              <a:ext cx="15902995" cy="622723"/>
            </a:xfrm>
            <a:prstGeom prst="rect">
              <a:avLst/>
            </a:prstGeom>
          </p:spPr>
          <p:txBody>
            <a:bodyPr lIns="0" tIns="0" rIns="0" bIns="0" rtlCol="0" anchor="t">
              <a:spAutoFit/>
            </a:bodyPr>
            <a:lstStyle/>
            <a:p>
              <a:pPr>
                <a:lnSpc>
                  <a:spcPts val="3920"/>
                </a:lnSpc>
              </a:pPr>
              <a:endParaRPr/>
            </a:p>
          </p:txBody>
        </p:sp>
      </p:grpSp>
      <p:sp>
        <p:nvSpPr>
          <p:cNvPr id="10" name="TextBox 10"/>
          <p:cNvSpPr txBox="1"/>
          <p:nvPr/>
        </p:nvSpPr>
        <p:spPr>
          <a:xfrm>
            <a:off x="9144000" y="6446697"/>
            <a:ext cx="2939802" cy="514350"/>
          </a:xfrm>
          <a:prstGeom prst="rect">
            <a:avLst/>
          </a:prstGeom>
        </p:spPr>
        <p:txBody>
          <a:bodyPr lIns="0" tIns="0" rIns="0" bIns="0" rtlCol="0" anchor="t">
            <a:spAutoFit/>
          </a:bodyPr>
          <a:lstStyle/>
          <a:p>
            <a:pPr algn="ctr">
              <a:lnSpc>
                <a:spcPts val="4081"/>
              </a:lnSpc>
              <a:spcBef>
                <a:spcPct val="0"/>
              </a:spcBef>
            </a:pPr>
            <a:r>
              <a:rPr lang="en-US" sz="3401" u="sng" spc="-34" dirty="0">
                <a:solidFill>
                  <a:srgbClr val="FFFFFF"/>
                </a:solidFill>
                <a:latin typeface="Glacial Indifference Bold Italics"/>
              </a:rPr>
              <a:t>Présenté par:</a:t>
            </a:r>
          </a:p>
        </p:txBody>
      </p:sp>
      <p:sp>
        <p:nvSpPr>
          <p:cNvPr id="11" name="TextBox 11"/>
          <p:cNvSpPr txBox="1"/>
          <p:nvPr/>
        </p:nvSpPr>
        <p:spPr>
          <a:xfrm>
            <a:off x="12083802" y="6959540"/>
            <a:ext cx="5351544" cy="1731949"/>
          </a:xfrm>
          <a:prstGeom prst="rect">
            <a:avLst/>
          </a:prstGeom>
        </p:spPr>
        <p:txBody>
          <a:bodyPr wrap="square" lIns="0" tIns="0" rIns="0" bIns="0" rtlCol="0" anchor="t">
            <a:spAutoFit/>
          </a:bodyPr>
          <a:lstStyle/>
          <a:p>
            <a:pPr>
              <a:lnSpc>
                <a:spcPts val="4641"/>
              </a:lnSpc>
            </a:pPr>
            <a:r>
              <a:rPr lang="en-US" sz="3315" dirty="0">
                <a:solidFill>
                  <a:srgbClr val="FFFFFF"/>
                </a:solidFill>
                <a:latin typeface="Open Sans"/>
              </a:rPr>
              <a:t>CHAMAKH Chaimaa</a:t>
            </a:r>
          </a:p>
          <a:p>
            <a:pPr>
              <a:lnSpc>
                <a:spcPts val="4641"/>
              </a:lnSpc>
            </a:pPr>
            <a:r>
              <a:rPr lang="en-US" sz="3315" dirty="0">
                <a:solidFill>
                  <a:srgbClr val="FFFFFF"/>
                </a:solidFill>
                <a:latin typeface="Open Sans"/>
              </a:rPr>
              <a:t>MELLOUK Fatima Zahrae</a:t>
            </a:r>
          </a:p>
          <a:p>
            <a:pPr algn="ctr">
              <a:lnSpc>
                <a:spcPts val="4641"/>
              </a:lnSpc>
            </a:pPr>
            <a:endParaRPr lang="en-US" sz="3315" dirty="0">
              <a:solidFill>
                <a:srgbClr val="FFFFFF"/>
              </a:solidFill>
              <a:latin typeface="Open Sans"/>
            </a:endParaRPr>
          </a:p>
        </p:txBody>
      </p:sp>
      <p:sp>
        <p:nvSpPr>
          <p:cNvPr id="12" name="TextBox 12"/>
          <p:cNvSpPr txBox="1"/>
          <p:nvPr/>
        </p:nvSpPr>
        <p:spPr>
          <a:xfrm>
            <a:off x="9182234" y="8552509"/>
            <a:ext cx="3314566" cy="503408"/>
          </a:xfrm>
          <a:prstGeom prst="rect">
            <a:avLst/>
          </a:prstGeom>
        </p:spPr>
        <p:txBody>
          <a:bodyPr wrap="square" lIns="0" tIns="0" rIns="0" bIns="0" rtlCol="0" anchor="t">
            <a:spAutoFit/>
          </a:bodyPr>
          <a:lstStyle/>
          <a:p>
            <a:pPr marL="0" lvl="0" indent="0" algn="ctr">
              <a:lnSpc>
                <a:spcPts val="4081"/>
              </a:lnSpc>
              <a:spcBef>
                <a:spcPct val="0"/>
              </a:spcBef>
            </a:pPr>
            <a:r>
              <a:rPr lang="en-US" sz="3401" u="sng" spc="-34" dirty="0">
                <a:solidFill>
                  <a:srgbClr val="FDFAE6"/>
                </a:solidFill>
                <a:latin typeface="Glacial Indifference Bold Italics"/>
              </a:rPr>
              <a:t>Encadré par :</a:t>
            </a:r>
          </a:p>
        </p:txBody>
      </p:sp>
      <p:sp>
        <p:nvSpPr>
          <p:cNvPr id="13" name="TextBox 13"/>
          <p:cNvSpPr txBox="1"/>
          <p:nvPr/>
        </p:nvSpPr>
        <p:spPr>
          <a:xfrm>
            <a:off x="7940842" y="9003552"/>
            <a:ext cx="11550810" cy="563481"/>
          </a:xfrm>
          <a:prstGeom prst="rect">
            <a:avLst/>
          </a:prstGeom>
        </p:spPr>
        <p:txBody>
          <a:bodyPr lIns="0" tIns="0" rIns="0" bIns="0" rtlCol="0" anchor="t">
            <a:spAutoFit/>
          </a:bodyPr>
          <a:lstStyle/>
          <a:p>
            <a:pPr marL="0" lvl="0" indent="0" algn="ctr">
              <a:lnSpc>
                <a:spcPts val="4641"/>
              </a:lnSpc>
              <a:spcBef>
                <a:spcPct val="0"/>
              </a:spcBef>
            </a:pPr>
            <a:r>
              <a:rPr lang="en-US" sz="3315" u="none" dirty="0">
                <a:solidFill>
                  <a:srgbClr val="FFFFFF"/>
                </a:solidFill>
                <a:latin typeface="Open Sans"/>
              </a:rPr>
              <a:t>Pr.NASRI</a:t>
            </a:r>
            <a:r>
              <a:rPr lang="en-US" sz="3315" dirty="0">
                <a:solidFill>
                  <a:srgbClr val="FFFFFF"/>
                </a:solidFill>
                <a:latin typeface="Open Sans"/>
              </a:rPr>
              <a:t> Mohammed</a:t>
            </a:r>
            <a:endParaRPr lang="en-US" sz="3315" u="none" dirty="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E76AB"/>
        </a:solidFill>
        <a:effectLst/>
      </p:bgPr>
    </p:bg>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C2A79F66-A773-93A1-472D-A096D35B68D9}"/>
              </a:ext>
            </a:extLst>
          </p:cNvPr>
          <p:cNvSpPr txBox="1"/>
          <p:nvPr/>
        </p:nvSpPr>
        <p:spPr>
          <a:xfrm>
            <a:off x="1447800" y="0"/>
            <a:ext cx="14478000" cy="830997"/>
          </a:xfrm>
          <a:prstGeom prst="rect">
            <a:avLst/>
          </a:prstGeom>
          <a:noFill/>
        </p:spPr>
        <p:txBody>
          <a:bodyPr wrap="square">
            <a:spAutoFit/>
          </a:bodyPr>
          <a:lstStyle/>
          <a:p>
            <a:r>
              <a:rPr lang="fr-FR" sz="4800" dirty="0">
                <a:effectLst>
                  <a:outerShdw blurRad="38100" dist="38100" dir="2700000" algn="tl">
                    <a:srgbClr val="000000">
                      <a:alpha val="43137"/>
                    </a:srgbClr>
                  </a:outerShdw>
                </a:effectLst>
              </a:rPr>
              <a:t>Granularités de table de faits multiples</a:t>
            </a:r>
            <a:endParaRPr lang="fr-MA" sz="4800" dirty="0">
              <a:effectLst>
                <a:outerShdw blurRad="38100" dist="38100" dir="2700000" algn="tl">
                  <a:srgbClr val="000000">
                    <a:alpha val="43137"/>
                  </a:srgbClr>
                </a:outerShdw>
              </a:effectLst>
            </a:endParaRPr>
          </a:p>
        </p:txBody>
      </p:sp>
      <p:graphicFrame>
        <p:nvGraphicFramePr>
          <p:cNvPr id="9" name="Tableau 13">
            <a:extLst>
              <a:ext uri="{FF2B5EF4-FFF2-40B4-BE49-F238E27FC236}">
                <a16:creationId xmlns:a16="http://schemas.microsoft.com/office/drawing/2014/main" id="{A63BF91C-03BA-A116-F9BD-9844F37EFE13}"/>
              </a:ext>
            </a:extLst>
          </p:cNvPr>
          <p:cNvGraphicFramePr>
            <a:graphicFrameLocks noGrp="1"/>
          </p:cNvGraphicFramePr>
          <p:nvPr>
            <p:extLst>
              <p:ext uri="{D42A27DB-BD31-4B8C-83A1-F6EECF244321}">
                <p14:modId xmlns:p14="http://schemas.microsoft.com/office/powerpoint/2010/main" val="1526163444"/>
              </p:ext>
            </p:extLst>
          </p:nvPr>
        </p:nvGraphicFramePr>
        <p:xfrm>
          <a:off x="838200" y="1104900"/>
          <a:ext cx="16306800" cy="9029699"/>
        </p:xfrm>
        <a:graphic>
          <a:graphicData uri="http://schemas.openxmlformats.org/drawingml/2006/table">
            <a:tbl>
              <a:tblPr firstRow="1" bandRow="1">
                <a:tableStyleId>{5C22544A-7EE6-4342-B048-85BDC9FD1C3A}</a:tableStyleId>
              </a:tblPr>
              <a:tblGrid>
                <a:gridCol w="5435600">
                  <a:extLst>
                    <a:ext uri="{9D8B030D-6E8A-4147-A177-3AD203B41FA5}">
                      <a16:colId xmlns:a16="http://schemas.microsoft.com/office/drawing/2014/main" val="903425570"/>
                    </a:ext>
                  </a:extLst>
                </a:gridCol>
                <a:gridCol w="5435600">
                  <a:extLst>
                    <a:ext uri="{9D8B030D-6E8A-4147-A177-3AD203B41FA5}">
                      <a16:colId xmlns:a16="http://schemas.microsoft.com/office/drawing/2014/main" val="2307448201"/>
                    </a:ext>
                  </a:extLst>
                </a:gridCol>
                <a:gridCol w="5435600">
                  <a:extLst>
                    <a:ext uri="{9D8B030D-6E8A-4147-A177-3AD203B41FA5}">
                      <a16:colId xmlns:a16="http://schemas.microsoft.com/office/drawing/2014/main" val="2299743340"/>
                    </a:ext>
                  </a:extLst>
                </a:gridCol>
              </a:tblGrid>
              <a:tr h="773454">
                <a:tc>
                  <a:txBody>
                    <a:bodyPr/>
                    <a:lstStyle/>
                    <a:p>
                      <a:pPr algn="ctr"/>
                      <a:r>
                        <a:rPr lang="fr-FR" sz="4400" dirty="0"/>
                        <a:t>Niveau</a:t>
                      </a:r>
                      <a:endParaRPr lang="fr-MA" sz="4400" dirty="0"/>
                    </a:p>
                  </a:txBody>
                  <a:tcPr anchor="ctr"/>
                </a:tc>
                <a:tc>
                  <a:txBody>
                    <a:bodyPr/>
                    <a:lstStyle/>
                    <a:p>
                      <a:pPr marL="0" algn="ctr" defTabSz="914400" rtl="0" eaLnBrk="1" latinLnBrk="0" hangingPunct="1"/>
                      <a:r>
                        <a:rPr lang="fr-FR" sz="4400" b="1" kern="1200" dirty="0">
                          <a:solidFill>
                            <a:schemeClr val="lt1"/>
                          </a:solidFill>
                          <a:latin typeface="+mn-lt"/>
                          <a:ea typeface="+mn-ea"/>
                          <a:cs typeface="+mn-cs"/>
                        </a:rPr>
                        <a:t>Cas d’utilisation</a:t>
                      </a:r>
                      <a:endParaRPr lang="fr-MA" sz="4400" b="1" kern="1200" dirty="0">
                        <a:solidFill>
                          <a:schemeClr val="lt1"/>
                        </a:solidFill>
                        <a:latin typeface="+mn-lt"/>
                        <a:ea typeface="+mn-ea"/>
                        <a:cs typeface="+mn-cs"/>
                      </a:endParaRPr>
                    </a:p>
                  </a:txBody>
                  <a:tcPr anchor="ctr"/>
                </a:tc>
                <a:tc>
                  <a:txBody>
                    <a:bodyPr/>
                    <a:lstStyle/>
                    <a:p>
                      <a:pPr marL="0" algn="ctr" defTabSz="914400" rtl="0" eaLnBrk="1" latinLnBrk="0" hangingPunct="1"/>
                      <a:r>
                        <a:rPr lang="fr-FR" sz="4400" b="1" kern="1200" dirty="0">
                          <a:solidFill>
                            <a:schemeClr val="lt1"/>
                          </a:solidFill>
                          <a:latin typeface="+mn-lt"/>
                          <a:ea typeface="+mn-ea"/>
                          <a:cs typeface="+mn-cs"/>
                        </a:rPr>
                        <a:t> Note </a:t>
                      </a:r>
                      <a:endParaRPr lang="fr-MA" sz="4400" b="1" kern="1200" dirty="0">
                        <a:solidFill>
                          <a:schemeClr val="lt1"/>
                        </a:solidFill>
                        <a:latin typeface="+mn-lt"/>
                        <a:ea typeface="+mn-ea"/>
                        <a:cs typeface="+mn-cs"/>
                      </a:endParaRPr>
                    </a:p>
                  </a:txBody>
                  <a:tcPr anchor="ctr"/>
                </a:tc>
                <a:extLst>
                  <a:ext uri="{0D108BD9-81ED-4DB2-BD59-A6C34878D82A}">
                    <a16:rowId xmlns:a16="http://schemas.microsoft.com/office/drawing/2014/main" val="450587088"/>
                  </a:ext>
                </a:extLst>
              </a:tr>
              <a:tr h="2563721">
                <a:tc>
                  <a:txBody>
                    <a:bodyPr/>
                    <a:lstStyle/>
                    <a:p>
                      <a:pPr algn="ctr"/>
                      <a:r>
                        <a:rPr lang="fr-FR" sz="3200" dirty="0"/>
                        <a:t>Leg (décollage, atterrissage)</a:t>
                      </a:r>
                      <a:endParaRPr lang="fr-MA" sz="3200" dirty="0"/>
                    </a:p>
                  </a:txBody>
                  <a:tcPr anchor="ctr"/>
                </a:tc>
                <a:tc>
                  <a:txBody>
                    <a:bodyPr/>
                    <a:lstStyle/>
                    <a:p>
                      <a:pPr marL="0" algn="l" defTabSz="914400" rtl="0" eaLnBrk="1" latinLnBrk="0" hangingPunct="1"/>
                      <a:r>
                        <a:rPr lang="fr-FR" sz="3200" kern="1200" dirty="0">
                          <a:solidFill>
                            <a:schemeClr val="dk1"/>
                          </a:solidFill>
                          <a:latin typeface="+mn-lt"/>
                          <a:ea typeface="+mn-ea"/>
                          <a:cs typeface="+mn-cs"/>
                        </a:rPr>
                        <a:t>Analyse de la planification des capacités</a:t>
                      </a:r>
                    </a:p>
                    <a:p>
                      <a:pPr marL="0" algn="l" defTabSz="914400" rtl="0" eaLnBrk="1" latinLnBrk="0" hangingPunct="1"/>
                      <a:r>
                        <a:rPr lang="fr-FR" sz="3200" kern="1200" dirty="0">
                          <a:solidFill>
                            <a:schemeClr val="dk1"/>
                          </a:solidFill>
                          <a:latin typeface="+mn-lt"/>
                          <a:ea typeface="+mn-ea"/>
                          <a:cs typeface="+mn-cs"/>
                        </a:rPr>
                        <a:t>Analyse des horaires de vol</a:t>
                      </a:r>
                      <a:endParaRPr lang="fr-MA" sz="3200" kern="1200" dirty="0">
                        <a:solidFill>
                          <a:schemeClr val="dk1"/>
                        </a:solidFill>
                        <a:latin typeface="+mn-lt"/>
                        <a:ea typeface="+mn-ea"/>
                        <a:cs typeface="+mn-cs"/>
                      </a:endParaRPr>
                    </a:p>
                  </a:txBody>
                  <a:tcPr/>
                </a:tc>
                <a:tc>
                  <a:txBody>
                    <a:bodyPr/>
                    <a:lstStyle/>
                    <a:p>
                      <a:pPr marL="0" algn="l" defTabSz="914400" rtl="0" eaLnBrk="1" latinLnBrk="0" hangingPunct="1"/>
                      <a:r>
                        <a:rPr lang="fr-FR" sz="3200" kern="1200" dirty="0">
                          <a:solidFill>
                            <a:schemeClr val="dk1"/>
                          </a:solidFill>
                          <a:latin typeface="+mn-lt"/>
                          <a:ea typeface="+mn-ea"/>
                          <a:cs typeface="+mn-cs"/>
                        </a:rPr>
                        <a:t>Nombre de sièges, durée de vol </a:t>
                      </a:r>
                    </a:p>
                    <a:p>
                      <a:pPr marL="0" algn="l" defTabSz="914400" rtl="0" eaLnBrk="1" latinLnBrk="0" hangingPunct="1"/>
                      <a:r>
                        <a:rPr lang="fr-FR" sz="3200" kern="1200" dirty="0">
                          <a:solidFill>
                            <a:schemeClr val="dk1"/>
                          </a:solidFill>
                          <a:latin typeface="+mn-lt"/>
                          <a:ea typeface="+mn-ea"/>
                          <a:cs typeface="+mn-cs"/>
                        </a:rPr>
                        <a:t>Nombre de minute de retard</a:t>
                      </a:r>
                    </a:p>
                    <a:p>
                      <a:pPr marL="0" algn="l" defTabSz="914400" rtl="0" eaLnBrk="1" latinLnBrk="0" hangingPunct="1"/>
                      <a:r>
                        <a:rPr lang="fr-FR" sz="3200" kern="1200" dirty="0">
                          <a:solidFill>
                            <a:schemeClr val="dk1"/>
                          </a:solidFill>
                          <a:latin typeface="+mn-lt"/>
                          <a:ea typeface="+mn-ea"/>
                          <a:cs typeface="+mn-cs"/>
                        </a:rPr>
                        <a:t>Au départ et l’arrivée, Identifier l’heure d’arriver.  </a:t>
                      </a:r>
                      <a:endParaRPr lang="fr-MA" sz="3200" kern="1200" dirty="0">
                        <a:solidFill>
                          <a:schemeClr val="dk1"/>
                        </a:solidFill>
                        <a:latin typeface="+mn-lt"/>
                        <a:ea typeface="+mn-ea"/>
                        <a:cs typeface="+mn-cs"/>
                      </a:endParaRPr>
                    </a:p>
                  </a:txBody>
                  <a:tcPr/>
                </a:tc>
                <a:extLst>
                  <a:ext uri="{0D108BD9-81ED-4DB2-BD59-A6C34878D82A}">
                    <a16:rowId xmlns:a16="http://schemas.microsoft.com/office/drawing/2014/main" val="1819894179"/>
                  </a:ext>
                </a:extLst>
              </a:tr>
              <a:tr h="2258938">
                <a:tc>
                  <a:txBody>
                    <a:bodyPr/>
                    <a:lstStyle/>
                    <a:p>
                      <a:pPr marL="0" algn="ctr" defTabSz="914400" rtl="0" eaLnBrk="1" latinLnBrk="0" hangingPunct="1"/>
                      <a:r>
                        <a:rPr lang="fr-FR" sz="3200" kern="1200" dirty="0">
                          <a:solidFill>
                            <a:schemeClr val="dk1"/>
                          </a:solidFill>
                          <a:latin typeface="+mn-lt"/>
                          <a:ea typeface="+mn-ea"/>
                          <a:cs typeface="+mn-cs"/>
                        </a:rPr>
                        <a:t>Segment( numéro de vol unique)</a:t>
                      </a:r>
                      <a:endParaRPr lang="fr-MA" sz="3200" kern="1200" dirty="0">
                        <a:solidFill>
                          <a:schemeClr val="dk1"/>
                        </a:solidFill>
                        <a:latin typeface="+mn-lt"/>
                        <a:ea typeface="+mn-ea"/>
                        <a:cs typeface="+mn-cs"/>
                      </a:endParaRPr>
                    </a:p>
                  </a:txBody>
                  <a:tcPr anchor="ctr"/>
                </a:tc>
                <a:tc>
                  <a:txBody>
                    <a:bodyPr/>
                    <a:lstStyle/>
                    <a:p>
                      <a:pPr marL="0" algn="l" defTabSz="914400" rtl="0" eaLnBrk="1" latinLnBrk="0" hangingPunct="1"/>
                      <a:r>
                        <a:rPr lang="fr-FR" sz="3200" kern="1200" dirty="0">
                          <a:solidFill>
                            <a:schemeClr val="dk1"/>
                          </a:solidFill>
                          <a:latin typeface="+mn-lt"/>
                          <a:ea typeface="+mn-ea"/>
                          <a:cs typeface="+mn-cs"/>
                        </a:rPr>
                        <a:t>les revenus passagers et le crédit de miles</a:t>
                      </a:r>
                    </a:p>
                    <a:p>
                      <a:pPr marL="0" algn="l" defTabSz="914400" rtl="0" eaLnBrk="1" latinLnBrk="0" hangingPunct="1"/>
                      <a:r>
                        <a:rPr lang="fr-FR" sz="3200" kern="1200" dirty="0">
                          <a:solidFill>
                            <a:schemeClr val="dk1"/>
                          </a:solidFill>
                          <a:latin typeface="+mn-lt"/>
                          <a:ea typeface="+mn-ea"/>
                          <a:cs typeface="+mn-cs"/>
                        </a:rPr>
                        <a:t>groupes de marketing et de revenus</a:t>
                      </a:r>
                      <a:endParaRPr lang="fr-MA" sz="3200" kern="1200" dirty="0">
                        <a:solidFill>
                          <a:schemeClr val="dk1"/>
                        </a:solidFill>
                        <a:latin typeface="+mn-lt"/>
                        <a:ea typeface="+mn-ea"/>
                        <a:cs typeface="+mn-cs"/>
                      </a:endParaRPr>
                    </a:p>
                  </a:txBody>
                  <a:tcPr/>
                </a:tc>
                <a:tc>
                  <a:txBody>
                    <a:bodyPr/>
                    <a:lstStyle/>
                    <a:p>
                      <a:pPr marL="0" algn="l" defTabSz="914400" rtl="0" eaLnBrk="1" latinLnBrk="0" hangingPunct="1"/>
                      <a:r>
                        <a:rPr lang="fr-FR" sz="3200" kern="1200" dirty="0">
                          <a:solidFill>
                            <a:schemeClr val="dk1"/>
                          </a:solidFill>
                          <a:latin typeface="+mn-lt"/>
                          <a:ea typeface="+mn-ea"/>
                          <a:cs typeface="+mn-cs"/>
                        </a:rPr>
                        <a:t>Le niveau de données le plus bas avec des mesures de revenus significatives.</a:t>
                      </a:r>
                      <a:endParaRPr lang="fr-MA" sz="3200" kern="1200" dirty="0">
                        <a:solidFill>
                          <a:schemeClr val="dk1"/>
                        </a:solidFill>
                        <a:latin typeface="+mn-lt"/>
                        <a:ea typeface="+mn-ea"/>
                        <a:cs typeface="+mn-cs"/>
                      </a:endParaRPr>
                    </a:p>
                  </a:txBody>
                  <a:tcPr/>
                </a:tc>
                <a:extLst>
                  <a:ext uri="{0D108BD9-81ED-4DB2-BD59-A6C34878D82A}">
                    <a16:rowId xmlns:a16="http://schemas.microsoft.com/office/drawing/2014/main" val="4069198896"/>
                  </a:ext>
                </a:extLst>
              </a:tr>
              <a:tr h="2258938">
                <a:tc>
                  <a:txBody>
                    <a:bodyPr/>
                    <a:lstStyle/>
                    <a:p>
                      <a:pPr marL="0" algn="ctr" defTabSz="914400" rtl="0" eaLnBrk="1" latinLnBrk="0" hangingPunct="1"/>
                      <a:r>
                        <a:rPr lang="fr-FR" sz="3200" kern="1200" dirty="0">
                          <a:solidFill>
                            <a:schemeClr val="dk1"/>
                          </a:solidFill>
                          <a:latin typeface="+mn-lt"/>
                          <a:ea typeface="+mn-ea"/>
                          <a:cs typeface="+mn-cs"/>
                        </a:rPr>
                        <a:t>Trip ( un voyage sans retour ,</a:t>
                      </a:r>
                    </a:p>
                    <a:p>
                      <a:pPr marL="0" algn="ctr" defTabSz="914400" rtl="0" eaLnBrk="1" latinLnBrk="0" hangingPunct="1"/>
                      <a:r>
                        <a:rPr lang="fr-FR" sz="3200" kern="1200" dirty="0">
                          <a:solidFill>
                            <a:schemeClr val="dk1"/>
                          </a:solidFill>
                          <a:latin typeface="+mn-lt"/>
                          <a:ea typeface="+mn-ea"/>
                          <a:cs typeface="+mn-cs"/>
                        </a:rPr>
                        <a:t>Possible de changement de vol )</a:t>
                      </a:r>
                      <a:endParaRPr lang="fr-MA" sz="3200" kern="1200" dirty="0">
                        <a:solidFill>
                          <a:schemeClr val="dk1"/>
                        </a:solidFill>
                        <a:latin typeface="+mn-lt"/>
                        <a:ea typeface="+mn-ea"/>
                        <a:cs typeface="+mn-cs"/>
                      </a:endParaRPr>
                    </a:p>
                  </a:txBody>
                  <a:tcPr anchor="ctr"/>
                </a:tc>
                <a:tc>
                  <a:txBody>
                    <a:bodyPr/>
                    <a:lstStyle/>
                    <a:p>
                      <a:pPr marL="0" algn="l" defTabSz="914400" rtl="0" eaLnBrk="1" latinLnBrk="0" hangingPunct="1"/>
                      <a:r>
                        <a:rPr lang="fr-FR" sz="3200" kern="1200" dirty="0">
                          <a:solidFill>
                            <a:schemeClr val="dk1"/>
                          </a:solidFill>
                          <a:latin typeface="+mn-lt"/>
                          <a:ea typeface="+mn-ea"/>
                          <a:cs typeface="+mn-cs"/>
                        </a:rPr>
                        <a:t>Obtenez des images précises de la demande des clients.</a:t>
                      </a:r>
                    </a:p>
                    <a:p>
                      <a:pPr marL="0" algn="l" defTabSz="914400" rtl="0" eaLnBrk="1" latinLnBrk="0" hangingPunct="1"/>
                      <a:r>
                        <a:rPr lang="fr-FR" sz="3200" kern="1200" dirty="0">
                          <a:solidFill>
                            <a:schemeClr val="dk1"/>
                          </a:solidFill>
                          <a:latin typeface="+mn-lt"/>
                          <a:ea typeface="+mn-ea"/>
                          <a:cs typeface="+mn-cs"/>
                        </a:rPr>
                        <a:t>Ventes et marketing</a:t>
                      </a:r>
                      <a:endParaRPr lang="fr-MA" sz="3200" kern="1200" dirty="0">
                        <a:solidFill>
                          <a:schemeClr val="dk1"/>
                        </a:solidFill>
                        <a:latin typeface="+mn-lt"/>
                        <a:ea typeface="+mn-ea"/>
                        <a:cs typeface="+mn-cs"/>
                      </a:endParaRPr>
                    </a:p>
                  </a:txBody>
                  <a:tcPr/>
                </a:tc>
                <a:tc>
                  <a:txBody>
                    <a:bodyPr/>
                    <a:lstStyle/>
                    <a:p>
                      <a:endParaRPr lang="fr-MA" dirty="0"/>
                    </a:p>
                  </a:txBody>
                  <a:tcPr/>
                </a:tc>
                <a:extLst>
                  <a:ext uri="{0D108BD9-81ED-4DB2-BD59-A6C34878D82A}">
                    <a16:rowId xmlns:a16="http://schemas.microsoft.com/office/drawing/2014/main" val="1953605716"/>
                  </a:ext>
                </a:extLst>
              </a:tr>
              <a:tr h="1174648">
                <a:tc>
                  <a:txBody>
                    <a:bodyPr/>
                    <a:lstStyle/>
                    <a:p>
                      <a:pPr marL="0" algn="ctr" defTabSz="914400" rtl="0" eaLnBrk="1" latinLnBrk="0" hangingPunct="1"/>
                      <a:r>
                        <a:rPr lang="fr-FR" sz="3200" kern="1200" dirty="0">
                          <a:solidFill>
                            <a:schemeClr val="dk1"/>
                          </a:solidFill>
                          <a:latin typeface="+mn-lt"/>
                          <a:ea typeface="+mn-ea"/>
                          <a:cs typeface="+mn-cs"/>
                        </a:rPr>
                        <a:t>itinéraire</a:t>
                      </a:r>
                      <a:endParaRPr lang="fr-MA" sz="3200" kern="1200" dirty="0">
                        <a:solidFill>
                          <a:schemeClr val="dk1"/>
                        </a:solidFill>
                        <a:latin typeface="+mn-lt"/>
                        <a:ea typeface="+mn-ea"/>
                        <a:cs typeface="+mn-cs"/>
                      </a:endParaRPr>
                    </a:p>
                  </a:txBody>
                  <a:tcPr/>
                </a:tc>
                <a:tc>
                  <a:txBody>
                    <a:bodyPr/>
                    <a:lstStyle/>
                    <a:p>
                      <a:pPr marL="0" algn="l" defTabSz="914400" rtl="0" eaLnBrk="1" latinLnBrk="0" hangingPunct="1"/>
                      <a:r>
                        <a:rPr lang="fr-FR" sz="3200" kern="1200" dirty="0">
                          <a:solidFill>
                            <a:schemeClr val="dk1"/>
                          </a:solidFill>
                          <a:latin typeface="+mn-lt"/>
                          <a:ea typeface="+mn-ea"/>
                          <a:cs typeface="+mn-cs"/>
                        </a:rPr>
                        <a:t>Avoir une idée complète du voyage </a:t>
                      </a:r>
                      <a:endParaRPr lang="fr-MA" sz="3200" kern="1200" dirty="0">
                        <a:solidFill>
                          <a:schemeClr val="dk1"/>
                        </a:solidFill>
                        <a:latin typeface="+mn-lt"/>
                        <a:ea typeface="+mn-ea"/>
                        <a:cs typeface="+mn-cs"/>
                      </a:endParaRPr>
                    </a:p>
                  </a:txBody>
                  <a:tcPr/>
                </a:tc>
                <a:tc>
                  <a:txBody>
                    <a:bodyPr/>
                    <a:lstStyle/>
                    <a:p>
                      <a:endParaRPr lang="fr-MA" dirty="0"/>
                    </a:p>
                  </a:txBody>
                  <a:tcPr/>
                </a:tc>
                <a:extLst>
                  <a:ext uri="{0D108BD9-81ED-4DB2-BD59-A6C34878D82A}">
                    <a16:rowId xmlns:a16="http://schemas.microsoft.com/office/drawing/2014/main" val="3324882931"/>
                  </a:ext>
                </a:extLst>
              </a:tr>
            </a:tbl>
          </a:graphicData>
        </a:graphic>
      </p:graphicFrame>
    </p:spTree>
    <p:extLst>
      <p:ext uri="{BB962C8B-B14F-4D97-AF65-F5344CB8AC3E}">
        <p14:creationId xmlns:p14="http://schemas.microsoft.com/office/powerpoint/2010/main" val="107728753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5E76AB"/>
        </a:solidFill>
        <a:effectLst/>
      </p:bgPr>
    </p:bg>
    <p:spTree>
      <p:nvGrpSpPr>
        <p:cNvPr id="1" name=""/>
        <p:cNvGrpSpPr/>
        <p:nvPr/>
      </p:nvGrpSpPr>
      <p:grpSpPr>
        <a:xfrm>
          <a:off x="0" y="0"/>
          <a:ext cx="0" cy="0"/>
          <a:chOff x="0" y="0"/>
          <a:chExt cx="0" cy="0"/>
        </a:xfrm>
      </p:grpSpPr>
      <p:sp>
        <p:nvSpPr>
          <p:cNvPr id="9" name="Rectangle 8"/>
          <p:cNvSpPr/>
          <p:nvPr/>
        </p:nvSpPr>
        <p:spPr>
          <a:xfrm>
            <a:off x="0" y="123658"/>
            <a:ext cx="18288000" cy="1733808"/>
          </a:xfrm>
          <a:prstGeom prst="rect">
            <a:avLst/>
          </a:prstGeom>
        </p:spPr>
        <p:txBody>
          <a:bodyPr wrap="square">
            <a:spAutoFit/>
          </a:bodyPr>
          <a:lstStyle/>
          <a:p>
            <a:pPr algn="ctr">
              <a:lnSpc>
                <a:spcPts val="14400"/>
              </a:lnSpc>
            </a:pPr>
            <a:r>
              <a:rPr lang="en-US" sz="8000" spc="-120" dirty="0">
                <a:solidFill>
                  <a:srgbClr val="FDFAE6"/>
                </a:solidFill>
                <a:latin typeface="Glacial Indifference Bold"/>
              </a:rPr>
              <a:t>Relier les segments aux Trips </a:t>
            </a:r>
          </a:p>
        </p:txBody>
      </p:sp>
      <p:sp>
        <p:nvSpPr>
          <p:cNvPr id="17" name="Rectangle 16">
            <a:extLst>
              <a:ext uri="{FF2B5EF4-FFF2-40B4-BE49-F238E27FC236}">
                <a16:creationId xmlns:a16="http://schemas.microsoft.com/office/drawing/2014/main" id="{AC2B29BB-13DC-7160-28D1-DDD35997450E}"/>
              </a:ext>
            </a:extLst>
          </p:cNvPr>
          <p:cNvSpPr/>
          <p:nvPr/>
        </p:nvSpPr>
        <p:spPr>
          <a:xfrm>
            <a:off x="1790700" y="2081411"/>
            <a:ext cx="14706600" cy="5486400"/>
          </a:xfrm>
          <a:prstGeom prst="rect">
            <a:avLst/>
          </a:prstGeom>
          <a:solidFill>
            <a:schemeClr val="accent1">
              <a:lumMod val="40000"/>
              <a:lumOff val="60000"/>
            </a:schemeClr>
          </a:solid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0" name="ZoneTexte 19">
            <a:extLst>
              <a:ext uri="{FF2B5EF4-FFF2-40B4-BE49-F238E27FC236}">
                <a16:creationId xmlns:a16="http://schemas.microsoft.com/office/drawing/2014/main" id="{7BC65438-0294-B279-23D5-D0ABDAABDA78}"/>
              </a:ext>
            </a:extLst>
          </p:cNvPr>
          <p:cNvSpPr txBox="1"/>
          <p:nvPr/>
        </p:nvSpPr>
        <p:spPr>
          <a:xfrm>
            <a:off x="3048000" y="2588954"/>
            <a:ext cx="11506200" cy="5109091"/>
          </a:xfrm>
          <a:prstGeom prst="rect">
            <a:avLst/>
          </a:prstGeom>
          <a:noFill/>
        </p:spPr>
        <p:txBody>
          <a:bodyPr wrap="square" rtlCol="0">
            <a:spAutoFit/>
          </a:bodyPr>
          <a:lstStyle/>
          <a:p>
            <a:r>
              <a:rPr kumimoji="0" lang="fr-FR" altLang="fr-FR" sz="4400" b="0" i="0" u="none" strike="noStrike" cap="none" normalizeH="0" baseline="0" dirty="0">
                <a:ln>
                  <a:noFill/>
                </a:ln>
                <a:solidFill>
                  <a:srgbClr val="202124"/>
                </a:solidFill>
                <a:effectLst/>
                <a:latin typeface="inherit"/>
              </a:rPr>
              <a:t>Le segment ne peut pas répondre à l'une des questions les plus importantes concernant vos voyageurs fréquents : "Où vont-ils réellement ?  "</a:t>
            </a:r>
            <a:endParaRPr lang="fr-FR" altLang="fr-FR" sz="4400" dirty="0">
              <a:solidFill>
                <a:srgbClr val="202124"/>
              </a:solidFill>
              <a:latin typeface="inherit"/>
            </a:endParaRPr>
          </a:p>
          <a:p>
            <a:r>
              <a:rPr kumimoji="0" lang="fr-FR" altLang="fr-FR" sz="4400" b="0" i="0" u="none" strike="noStrike" cap="none" normalizeH="0" baseline="0" dirty="0">
                <a:ln>
                  <a:noFill/>
                </a:ln>
                <a:solidFill>
                  <a:srgbClr val="202124"/>
                </a:solidFill>
                <a:effectLst/>
                <a:latin typeface="inherit"/>
              </a:rPr>
              <a:t> </a:t>
            </a:r>
          </a:p>
          <a:p>
            <a:pPr algn="ctr"/>
            <a:r>
              <a:rPr kumimoji="0" lang="fr-FR" altLang="fr-FR" sz="4400" b="0" i="0" u="none" strike="noStrike" cap="none" normalizeH="0" baseline="0" dirty="0">
                <a:ln>
                  <a:noFill/>
                </a:ln>
                <a:solidFill>
                  <a:schemeClr val="tx1"/>
                </a:solidFill>
                <a:effectLst/>
              </a:rPr>
              <a:t> </a:t>
            </a:r>
            <a:r>
              <a:rPr kumimoji="0" lang="fr-FR" altLang="fr-FR" sz="4400" b="1" i="0" u="none" strike="noStrike" cap="none" normalizeH="0" baseline="0" dirty="0">
                <a:ln>
                  <a:noFill/>
                </a:ln>
                <a:solidFill>
                  <a:srgbClr val="202124"/>
                </a:solidFill>
                <a:effectLst/>
                <a:latin typeface="inherit"/>
              </a:rPr>
              <a:t>Impossible </a:t>
            </a:r>
            <a:r>
              <a:rPr kumimoji="0" lang="fr-FR" altLang="fr-FR" sz="4400" i="0" u="none" strike="noStrike" cap="none" normalizeH="0" baseline="0" dirty="0">
                <a:ln>
                  <a:noFill/>
                </a:ln>
                <a:solidFill>
                  <a:srgbClr val="202124"/>
                </a:solidFill>
                <a:effectLst/>
                <a:latin typeface="inherit"/>
              </a:rPr>
              <a:t>de connaître les points de départ et d'arrivée du voyage.</a:t>
            </a:r>
            <a:r>
              <a:rPr kumimoji="0" lang="fr-FR" altLang="fr-FR" sz="3200" i="0" u="none" strike="noStrike" cap="none" normalizeH="0" baseline="0" dirty="0">
                <a:ln>
                  <a:noFill/>
                </a:ln>
                <a:solidFill>
                  <a:schemeClr val="tx1"/>
                </a:solidFill>
                <a:effectLst/>
              </a:rPr>
              <a:t> </a:t>
            </a:r>
            <a:endParaRPr kumimoji="0" lang="fr-FR" altLang="fr-FR" sz="3600" i="0" u="none" strike="noStrike" cap="none" normalizeH="0" baseline="0" dirty="0">
              <a:ln>
                <a:noFill/>
              </a:ln>
              <a:solidFill>
                <a:schemeClr val="tx1"/>
              </a:solidFill>
              <a:effectLst/>
              <a:latin typeface="Arial" panose="020B0604020202020204" pitchFamily="34" charset="0"/>
            </a:endParaRPr>
          </a:p>
          <a:p>
            <a:endParaRPr kumimoji="0" lang="fr-FR" altLang="fr-FR" sz="4400" b="0" i="0" u="none" strike="noStrike" cap="none" normalizeH="0" baseline="0" dirty="0">
              <a:ln>
                <a:noFill/>
              </a:ln>
              <a:solidFill>
                <a:schemeClr val="tx1"/>
              </a:solidFill>
              <a:effectLst/>
              <a:latin typeface="Arial" panose="020B0604020202020204" pitchFamily="34" charset="0"/>
            </a:endParaRPr>
          </a:p>
          <a:p>
            <a:endParaRPr lang="fr-MA" dirty="0"/>
          </a:p>
        </p:txBody>
      </p:sp>
      <p:sp>
        <p:nvSpPr>
          <p:cNvPr id="22" name="ZoneTexte 21">
            <a:extLst>
              <a:ext uri="{FF2B5EF4-FFF2-40B4-BE49-F238E27FC236}">
                <a16:creationId xmlns:a16="http://schemas.microsoft.com/office/drawing/2014/main" id="{AF64F522-FFB9-5EF0-EA7E-4ED4DA428EB3}"/>
              </a:ext>
            </a:extLst>
          </p:cNvPr>
          <p:cNvSpPr txBox="1"/>
          <p:nvPr/>
        </p:nvSpPr>
        <p:spPr>
          <a:xfrm>
            <a:off x="914400" y="7791756"/>
            <a:ext cx="16764000" cy="1446550"/>
          </a:xfrm>
          <a:prstGeom prst="rect">
            <a:avLst/>
          </a:prstGeom>
          <a:noFill/>
        </p:spPr>
        <p:txBody>
          <a:bodyPr wrap="square" rtlCol="0">
            <a:spAutoFit/>
          </a:bodyPr>
          <a:lstStyle/>
          <a:p>
            <a:r>
              <a:rPr lang="fr-FR" sz="4800" b="1" dirty="0">
                <a:solidFill>
                  <a:schemeClr val="tx2">
                    <a:lumMod val="20000"/>
                    <a:lumOff val="80000"/>
                  </a:schemeClr>
                </a:solidFill>
              </a:rPr>
              <a:t>Solution:</a:t>
            </a:r>
            <a:r>
              <a:rPr lang="fr-FR" sz="4800" dirty="0">
                <a:solidFill>
                  <a:schemeClr val="tx2">
                    <a:lumMod val="20000"/>
                    <a:lumOff val="80000"/>
                  </a:schemeClr>
                </a:solidFill>
              </a:rPr>
              <a:t> </a:t>
            </a:r>
            <a:r>
              <a:rPr lang="fr-FR" sz="4000" dirty="0"/>
              <a:t>introduire deux autres dimensions de jeu de rôle aéroportuaire</a:t>
            </a:r>
          </a:p>
          <a:p>
            <a:r>
              <a:rPr lang="fr-FR" sz="4000" dirty="0"/>
              <a:t>	1. Aéroport origine du voyage 			2. Aéroport destination du voyage </a:t>
            </a:r>
            <a:endParaRPr lang="fr-MA" sz="4000" dirty="0"/>
          </a:p>
        </p:txBody>
      </p:sp>
    </p:spTree>
    <p:extLst>
      <p:ext uri="{BB962C8B-B14F-4D97-AF65-F5344CB8AC3E}">
        <p14:creationId xmlns:p14="http://schemas.microsoft.com/office/powerpoint/2010/main" val="141493365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0"/>
                                        <p:tgtEl>
                                          <p:spTgt spid="22"/>
                                        </p:tgtEl>
                                      </p:cBhvr>
                                    </p:animEffect>
                                    <p:anim calcmode="lin" valueType="num">
                                      <p:cBhvr>
                                        <p:cTn id="20" dur="1000" fill="hold"/>
                                        <p:tgtEl>
                                          <p:spTgt spid="22"/>
                                        </p:tgtEl>
                                        <p:attrNameLst>
                                          <p:attrName>ppt_x</p:attrName>
                                        </p:attrNameLst>
                                      </p:cBhvr>
                                      <p:tavLst>
                                        <p:tav tm="0">
                                          <p:val>
                                            <p:strVal val="#ppt_x"/>
                                          </p:val>
                                        </p:tav>
                                        <p:tav tm="100000">
                                          <p:val>
                                            <p:strVal val="#ppt_x"/>
                                          </p:val>
                                        </p:tav>
                                      </p:tavLst>
                                    </p:anim>
                                    <p:anim calcmode="lin" valueType="num">
                                      <p:cBhvr>
                                        <p:cTn id="2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5E76AB"/>
        </a:solidFill>
        <a:effectLst/>
      </p:bgPr>
    </p:bg>
    <p:spTree>
      <p:nvGrpSpPr>
        <p:cNvPr id="1" name=""/>
        <p:cNvGrpSpPr/>
        <p:nvPr/>
      </p:nvGrpSpPr>
      <p:grpSpPr>
        <a:xfrm>
          <a:off x="0" y="0"/>
          <a:ext cx="0" cy="0"/>
          <a:chOff x="0" y="0"/>
          <a:chExt cx="0" cy="0"/>
        </a:xfrm>
      </p:grpSpPr>
      <p:sp>
        <p:nvSpPr>
          <p:cNvPr id="9" name="Rectangle 8"/>
          <p:cNvSpPr/>
          <p:nvPr/>
        </p:nvSpPr>
        <p:spPr>
          <a:xfrm>
            <a:off x="492760" y="628821"/>
            <a:ext cx="18288000" cy="1015663"/>
          </a:xfrm>
          <a:prstGeom prst="rect">
            <a:avLst/>
          </a:prstGeom>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0" b="0" i="0" u="none" strike="noStrike" cap="none" normalizeH="0" baseline="0" dirty="0">
                <a:ln>
                  <a:noFill/>
                </a:ln>
                <a:solidFill>
                  <a:schemeClr val="bg1"/>
                </a:solidFill>
                <a:effectLst/>
                <a:latin typeface="inherit"/>
              </a:rPr>
              <a:t>Combiner les dimensions corrélées du jeu de rôle</a:t>
            </a:r>
            <a:r>
              <a:rPr kumimoji="0" lang="fr-FR" altLang="fr-FR" sz="6000" b="0" i="0" u="none" strike="noStrike" cap="none" normalizeH="0" baseline="0" dirty="0">
                <a:ln>
                  <a:noFill/>
                </a:ln>
                <a:solidFill>
                  <a:schemeClr val="bg1"/>
                </a:solidFill>
                <a:effectLst/>
              </a:rPr>
              <a:t> </a:t>
            </a:r>
            <a:endParaRPr kumimoji="0" lang="fr-FR" altLang="fr-FR" sz="6000" b="0" i="0" u="none" strike="noStrike" cap="none" normalizeH="0" baseline="0" dirty="0">
              <a:ln>
                <a:noFill/>
              </a:ln>
              <a:solidFill>
                <a:schemeClr val="bg1"/>
              </a:solidFill>
              <a:effectLst/>
              <a:latin typeface="Arial" panose="020B0604020202020204" pitchFamily="34" charset="0"/>
            </a:endParaRPr>
          </a:p>
        </p:txBody>
      </p:sp>
      <p:sp>
        <p:nvSpPr>
          <p:cNvPr id="6" name="ZoneTexte 5">
            <a:extLst>
              <a:ext uri="{FF2B5EF4-FFF2-40B4-BE49-F238E27FC236}">
                <a16:creationId xmlns:a16="http://schemas.microsoft.com/office/drawing/2014/main" id="{3016EAE0-8F41-7EE4-6B54-B2EFB1F9BB1D}"/>
              </a:ext>
            </a:extLst>
          </p:cNvPr>
          <p:cNvSpPr txBox="1"/>
          <p:nvPr/>
        </p:nvSpPr>
        <p:spPr>
          <a:xfrm>
            <a:off x="1524000" y="2400300"/>
            <a:ext cx="9982200" cy="1323439"/>
          </a:xfrm>
          <a:prstGeom prst="rect">
            <a:avLst/>
          </a:prstGeom>
          <a:noFill/>
        </p:spPr>
        <p:txBody>
          <a:bodyPr wrap="square" rtlCol="0">
            <a:spAutoFit/>
          </a:bodyPr>
          <a:lstStyle/>
          <a:p>
            <a:pPr marL="742950" indent="-742950">
              <a:buFont typeface="+mj-lt"/>
              <a:buAutoNum type="arabicPeriod"/>
            </a:pPr>
            <a:r>
              <a:rPr lang="fr-FR" sz="4000" dirty="0">
                <a:solidFill>
                  <a:schemeClr val="bg1"/>
                </a:solidFill>
              </a:rPr>
              <a:t>Service de classe</a:t>
            </a:r>
          </a:p>
          <a:p>
            <a:pPr marL="742950" indent="-742950">
              <a:buFont typeface="+mj-lt"/>
              <a:buAutoNum type="arabicPeriod"/>
            </a:pPr>
            <a:r>
              <a:rPr lang="fr-FR" sz="4000" dirty="0">
                <a:solidFill>
                  <a:schemeClr val="bg1"/>
                </a:solidFill>
              </a:rPr>
              <a:t>Origin et destination</a:t>
            </a:r>
            <a:endParaRPr lang="fr-MA" sz="4000" dirty="0">
              <a:solidFill>
                <a:schemeClr val="bg1"/>
              </a:solidFill>
            </a:endParaRPr>
          </a:p>
        </p:txBody>
      </p:sp>
      <p:sp>
        <p:nvSpPr>
          <p:cNvPr id="7" name="Rectangle 6">
            <a:extLst>
              <a:ext uri="{FF2B5EF4-FFF2-40B4-BE49-F238E27FC236}">
                <a16:creationId xmlns:a16="http://schemas.microsoft.com/office/drawing/2014/main" id="{AB76FD22-617A-C73E-7CBA-B50832216151}"/>
              </a:ext>
            </a:extLst>
          </p:cNvPr>
          <p:cNvSpPr/>
          <p:nvPr/>
        </p:nvSpPr>
        <p:spPr>
          <a:xfrm>
            <a:off x="1676400" y="4914900"/>
            <a:ext cx="11582400" cy="2971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8" name="ZoneTexte 7">
            <a:extLst>
              <a:ext uri="{FF2B5EF4-FFF2-40B4-BE49-F238E27FC236}">
                <a16:creationId xmlns:a16="http://schemas.microsoft.com/office/drawing/2014/main" id="{3C49B21C-10D5-0F09-757A-030E2816A2F3}"/>
              </a:ext>
            </a:extLst>
          </p:cNvPr>
          <p:cNvSpPr txBox="1"/>
          <p:nvPr/>
        </p:nvSpPr>
        <p:spPr>
          <a:xfrm>
            <a:off x="1689370" y="4914900"/>
            <a:ext cx="11582400" cy="2554545"/>
          </a:xfrm>
          <a:prstGeom prst="rect">
            <a:avLst/>
          </a:prstGeom>
          <a:noFill/>
        </p:spPr>
        <p:txBody>
          <a:bodyPr wrap="square" rtlCol="0">
            <a:spAutoFit/>
          </a:bodyPr>
          <a:lstStyle/>
          <a:p>
            <a:r>
              <a:rPr lang="fr-FR" sz="4400" u="sng" dirty="0"/>
              <a:t>Conditions de combinaison</a:t>
            </a:r>
          </a:p>
          <a:p>
            <a:r>
              <a:rPr lang="fr-FR" sz="4400" dirty="0"/>
              <a:t>     </a:t>
            </a:r>
            <a:r>
              <a:rPr lang="fr-FR" sz="3600" dirty="0"/>
              <a:t>1.Les volumes de données sont faibles.</a:t>
            </a:r>
          </a:p>
          <a:p>
            <a:r>
              <a:rPr lang="fr-FR" sz="3600" dirty="0"/>
              <a:t>     2.Les attributs dépendent des rôles combines pour le      	contexte et la signification.</a:t>
            </a:r>
            <a:endParaRPr lang="fr-MA" sz="3600" dirty="0"/>
          </a:p>
        </p:txBody>
      </p:sp>
    </p:spTree>
    <p:extLst>
      <p:ext uri="{BB962C8B-B14F-4D97-AF65-F5344CB8AC3E}">
        <p14:creationId xmlns:p14="http://schemas.microsoft.com/office/powerpoint/2010/main" val="6862235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p:cNvSpPr/>
          <p:nvPr/>
        </p:nvSpPr>
        <p:spPr>
          <a:xfrm>
            <a:off x="0" y="123658"/>
            <a:ext cx="18288000" cy="1323439"/>
          </a:xfrm>
          <a:prstGeom prst="rect">
            <a:avLst/>
          </a:prstGeom>
        </p:spPr>
        <p:txBody>
          <a:bodyPr wrap="square">
            <a:spAutoFit/>
          </a:bodyPr>
          <a:lstStyle/>
          <a:p>
            <a:pPr algn="ctr"/>
            <a:r>
              <a:rPr lang="en-US" sz="8000" spc="-120" dirty="0">
                <a:solidFill>
                  <a:schemeClr val="tx2"/>
                </a:solidFill>
                <a:latin typeface="Glacial Indifference Bold"/>
              </a:rPr>
              <a:t>Dim class de service</a:t>
            </a:r>
          </a:p>
        </p:txBody>
      </p:sp>
      <p:pic>
        <p:nvPicPr>
          <p:cNvPr id="14" name="Image 13">
            <a:extLst>
              <a:ext uri="{FF2B5EF4-FFF2-40B4-BE49-F238E27FC236}">
                <a16:creationId xmlns:a16="http://schemas.microsoft.com/office/drawing/2014/main" id="{07F667DE-DE65-9E64-D4CB-25150E53FD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6600" y="5143500"/>
            <a:ext cx="11430000" cy="4267199"/>
          </a:xfrm>
          <a:prstGeom prst="rect">
            <a:avLst/>
          </a:prstGeom>
        </p:spPr>
      </p:pic>
      <p:sp>
        <p:nvSpPr>
          <p:cNvPr id="15" name="Rectangle 14">
            <a:extLst>
              <a:ext uri="{FF2B5EF4-FFF2-40B4-BE49-F238E27FC236}">
                <a16:creationId xmlns:a16="http://schemas.microsoft.com/office/drawing/2014/main" id="{74DB9FCD-F63F-213F-91C6-DA99FA46CD2C}"/>
              </a:ext>
            </a:extLst>
          </p:cNvPr>
          <p:cNvSpPr/>
          <p:nvPr/>
        </p:nvSpPr>
        <p:spPr>
          <a:xfrm>
            <a:off x="2438400" y="1714500"/>
            <a:ext cx="12268200" cy="2819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6" name="ZoneTexte 15">
            <a:extLst>
              <a:ext uri="{FF2B5EF4-FFF2-40B4-BE49-F238E27FC236}">
                <a16:creationId xmlns:a16="http://schemas.microsoft.com/office/drawing/2014/main" id="{D381845C-A362-98ED-B8C4-785DD9EBAFCB}"/>
              </a:ext>
            </a:extLst>
          </p:cNvPr>
          <p:cNvSpPr txBox="1"/>
          <p:nvPr/>
        </p:nvSpPr>
        <p:spPr>
          <a:xfrm>
            <a:off x="2628900" y="2174119"/>
            <a:ext cx="11887200" cy="2062103"/>
          </a:xfrm>
          <a:prstGeom prst="rect">
            <a:avLst/>
          </a:prstGeom>
          <a:noFill/>
        </p:spPr>
        <p:txBody>
          <a:bodyPr wrap="square" rtlCol="0">
            <a:spAutoFit/>
          </a:bodyPr>
          <a:lstStyle/>
          <a:p>
            <a:r>
              <a:rPr lang="fr-FR" sz="3200" b="1" dirty="0"/>
              <a:t>Besoin de l’entreprise</a:t>
            </a:r>
            <a:r>
              <a:rPr lang="fr-FR" sz="3200" dirty="0"/>
              <a:t>: filtrer le rapport en fonction d’une mise a niveau ou d’une régression</a:t>
            </a:r>
          </a:p>
          <a:p>
            <a:endParaRPr lang="fr-FR" sz="3200" dirty="0"/>
          </a:p>
          <a:p>
            <a:r>
              <a:rPr lang="fr-MA" sz="3200" dirty="0"/>
              <a:t>Besoin d’avoir un indicateur mise a niveau</a:t>
            </a:r>
          </a:p>
        </p:txBody>
      </p:sp>
    </p:spTree>
    <p:extLst>
      <p:ext uri="{BB962C8B-B14F-4D97-AF65-F5344CB8AC3E}">
        <p14:creationId xmlns:p14="http://schemas.microsoft.com/office/powerpoint/2010/main" val="219960430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42075" y="825057"/>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Dim classe service:</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F8B63763-26A8-7E0C-8407-7FF1F13B6F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64508" y="2700574"/>
            <a:ext cx="10496116" cy="5707405"/>
          </a:xfrm>
          <a:prstGeom prst="rect">
            <a:avLst/>
          </a:prstGeom>
        </p:spPr>
      </p:pic>
      <p:sp>
        <p:nvSpPr>
          <p:cNvPr id="14" name="Bulle narrative : rectangle 13">
            <a:extLst>
              <a:ext uri="{FF2B5EF4-FFF2-40B4-BE49-F238E27FC236}">
                <a16:creationId xmlns:a16="http://schemas.microsoft.com/office/drawing/2014/main" id="{1AA98CD1-E584-20C4-27D3-496EC7933931}"/>
              </a:ext>
            </a:extLst>
          </p:cNvPr>
          <p:cNvSpPr/>
          <p:nvPr/>
        </p:nvSpPr>
        <p:spPr>
          <a:xfrm rot="16200000">
            <a:off x="1847393" y="3827534"/>
            <a:ext cx="2936570" cy="2519317"/>
          </a:xfrm>
          <a:prstGeom prst="wedgeRectCallout">
            <a:avLst>
              <a:gd name="adj1" fmla="val -18396"/>
              <a:gd name="adj2" fmla="val 6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15" name="ZoneTexte 14">
            <a:extLst>
              <a:ext uri="{FF2B5EF4-FFF2-40B4-BE49-F238E27FC236}">
                <a16:creationId xmlns:a16="http://schemas.microsoft.com/office/drawing/2014/main" id="{2A101F50-8267-C6E1-4E3A-9E3E82CA9261}"/>
              </a:ext>
            </a:extLst>
          </p:cNvPr>
          <p:cNvSpPr txBox="1"/>
          <p:nvPr/>
        </p:nvSpPr>
        <p:spPr>
          <a:xfrm>
            <a:off x="2215522" y="3694314"/>
            <a:ext cx="2748985" cy="2554545"/>
          </a:xfrm>
          <a:prstGeom prst="rect">
            <a:avLst/>
          </a:prstGeom>
          <a:noFill/>
        </p:spPr>
        <p:txBody>
          <a:bodyPr wrap="square" rtlCol="0">
            <a:spAutoFit/>
          </a:bodyPr>
          <a:lstStyle/>
          <a:p>
            <a:r>
              <a:rPr lang="fr-FR" sz="4000" dirty="0"/>
              <a:t>Combiner en une seule dimension</a:t>
            </a:r>
            <a:endParaRPr lang="fr-MA" sz="4000" dirty="0"/>
          </a:p>
        </p:txBody>
      </p:sp>
    </p:spTree>
    <p:extLst>
      <p:ext uri="{BB962C8B-B14F-4D97-AF65-F5344CB8AC3E}">
        <p14:creationId xmlns:p14="http://schemas.microsoft.com/office/powerpoint/2010/main" val="42737455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117434"/>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Aéroport d’origine et destination:</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Rectangle : coins arrondis 7">
            <a:extLst>
              <a:ext uri="{FF2B5EF4-FFF2-40B4-BE49-F238E27FC236}">
                <a16:creationId xmlns:a16="http://schemas.microsoft.com/office/drawing/2014/main" id="{CE0579D5-6127-61E6-1EAD-2EB1C5E919B2}"/>
              </a:ext>
            </a:extLst>
          </p:cNvPr>
          <p:cNvSpPr/>
          <p:nvPr/>
        </p:nvSpPr>
        <p:spPr>
          <a:xfrm>
            <a:off x="2207699" y="3240207"/>
            <a:ext cx="13263139" cy="4668959"/>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1" name="ZoneTexte 10">
            <a:extLst>
              <a:ext uri="{FF2B5EF4-FFF2-40B4-BE49-F238E27FC236}">
                <a16:creationId xmlns:a16="http://schemas.microsoft.com/office/drawing/2014/main" id="{A437B428-0810-2808-B531-DF45C44B557E}"/>
              </a:ext>
            </a:extLst>
          </p:cNvPr>
          <p:cNvSpPr txBox="1"/>
          <p:nvPr/>
        </p:nvSpPr>
        <p:spPr>
          <a:xfrm>
            <a:off x="2773265" y="4387355"/>
            <a:ext cx="3928350" cy="2062103"/>
          </a:xfrm>
          <a:prstGeom prst="rect">
            <a:avLst/>
          </a:prstGeom>
          <a:noFill/>
        </p:spPr>
        <p:txBody>
          <a:bodyPr wrap="square" rtlCol="0">
            <a:spAutoFit/>
          </a:bodyPr>
          <a:lstStyle/>
          <a:p>
            <a:r>
              <a:rPr lang="fr-FR" sz="3200" dirty="0"/>
              <a:t>Les volumes de données sont plus important </a:t>
            </a:r>
          </a:p>
          <a:p>
            <a:pPr marL="457200" indent="-457200">
              <a:buFont typeface="Wingdings" panose="05000000000000000000" pitchFamily="2" charset="2"/>
              <a:buChar char="§"/>
            </a:pPr>
            <a:r>
              <a:rPr lang="fr-FR" sz="3200" dirty="0"/>
              <a:t>Séparé les tables.                      </a:t>
            </a:r>
          </a:p>
        </p:txBody>
      </p:sp>
      <p:sp>
        <p:nvSpPr>
          <p:cNvPr id="13" name="ZoneTexte 12">
            <a:extLst>
              <a:ext uri="{FF2B5EF4-FFF2-40B4-BE49-F238E27FC236}">
                <a16:creationId xmlns:a16="http://schemas.microsoft.com/office/drawing/2014/main" id="{AC67FD78-D485-3674-4E73-6A61B26C227E}"/>
              </a:ext>
            </a:extLst>
          </p:cNvPr>
          <p:cNvSpPr txBox="1"/>
          <p:nvPr/>
        </p:nvSpPr>
        <p:spPr>
          <a:xfrm>
            <a:off x="9795754" y="3962459"/>
            <a:ext cx="5554494" cy="3046988"/>
          </a:xfrm>
          <a:prstGeom prst="rect">
            <a:avLst/>
          </a:prstGeom>
          <a:noFill/>
        </p:spPr>
        <p:txBody>
          <a:bodyPr wrap="square" rtlCol="0">
            <a:spAutoFit/>
          </a:bodyPr>
          <a:lstStyle/>
          <a:p>
            <a:pPr algn="just"/>
            <a:r>
              <a:rPr lang="fr-FR" sz="3200" dirty="0"/>
              <a:t>Les utilisateurs professionnels peuvent avoir besoin d’attributs supplémentaires qui dépendent de la combinaison de</a:t>
            </a:r>
          </a:p>
          <a:p>
            <a:pPr marL="457200" indent="-457200" algn="just">
              <a:buFont typeface="Wingdings" panose="05000000000000000000" pitchFamily="2" charset="2"/>
              <a:buChar char="§"/>
            </a:pPr>
            <a:r>
              <a:rPr lang="fr-FR" sz="3200" dirty="0"/>
              <a:t> la table d’origine et de destination.</a:t>
            </a:r>
            <a:endParaRPr lang="fr-MA" sz="3200" dirty="0"/>
          </a:p>
        </p:txBody>
      </p:sp>
      <p:sp>
        <p:nvSpPr>
          <p:cNvPr id="14" name="ZoneTexte 13">
            <a:extLst>
              <a:ext uri="{FF2B5EF4-FFF2-40B4-BE49-F238E27FC236}">
                <a16:creationId xmlns:a16="http://schemas.microsoft.com/office/drawing/2014/main" id="{A145369F-3DB0-4899-6717-53D555379540}"/>
              </a:ext>
            </a:extLst>
          </p:cNvPr>
          <p:cNvSpPr txBox="1"/>
          <p:nvPr/>
        </p:nvSpPr>
        <p:spPr>
          <a:xfrm>
            <a:off x="7470891" y="4885844"/>
            <a:ext cx="1118437" cy="923330"/>
          </a:xfrm>
          <a:prstGeom prst="rect">
            <a:avLst/>
          </a:prstGeom>
          <a:noFill/>
        </p:spPr>
        <p:txBody>
          <a:bodyPr wrap="square" rtlCol="0">
            <a:spAutoFit/>
          </a:bodyPr>
          <a:lstStyle/>
          <a:p>
            <a:r>
              <a:rPr lang="fr-FR" sz="3600" dirty="0">
                <a:solidFill>
                  <a:srgbClr val="FF0000"/>
                </a:solidFill>
              </a:rPr>
              <a:t>Mais</a:t>
            </a:r>
            <a:endParaRPr lang="fr-MA" sz="3600" dirty="0">
              <a:solidFill>
                <a:srgbClr val="FF0000"/>
              </a:solidFill>
            </a:endParaRPr>
          </a:p>
          <a:p>
            <a:endParaRPr lang="fr-MA" dirty="0"/>
          </a:p>
        </p:txBody>
      </p:sp>
    </p:spTree>
    <p:extLst>
      <p:ext uri="{BB962C8B-B14F-4D97-AF65-F5344CB8AC3E}">
        <p14:creationId xmlns:p14="http://schemas.microsoft.com/office/powerpoint/2010/main" val="361811704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Option 1:</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ZoneTexte 7">
            <a:extLst>
              <a:ext uri="{FF2B5EF4-FFF2-40B4-BE49-F238E27FC236}">
                <a16:creationId xmlns:a16="http://schemas.microsoft.com/office/drawing/2014/main" id="{97BC0D08-F86E-E664-06D1-0454609C4ED0}"/>
              </a:ext>
            </a:extLst>
          </p:cNvPr>
          <p:cNvSpPr txBox="1"/>
          <p:nvPr/>
        </p:nvSpPr>
        <p:spPr>
          <a:xfrm>
            <a:off x="2047542" y="2854686"/>
            <a:ext cx="12795605" cy="1077218"/>
          </a:xfrm>
          <a:prstGeom prst="rect">
            <a:avLst/>
          </a:prstGeom>
          <a:noFill/>
        </p:spPr>
        <p:txBody>
          <a:bodyPr wrap="square" rtlCol="0">
            <a:spAutoFit/>
          </a:bodyPr>
          <a:lstStyle/>
          <a:p>
            <a:r>
              <a:rPr lang="fr-FR" sz="3200" dirty="0"/>
              <a:t>Ajouter une autre dimension a la table de faits pour les descripteurs d’itinéraires de l’aéroport.</a:t>
            </a:r>
            <a:endParaRPr lang="fr-MA" sz="3200" dirty="0"/>
          </a:p>
        </p:txBody>
      </p:sp>
      <p:pic>
        <p:nvPicPr>
          <p:cNvPr id="15" name="Image 14">
            <a:extLst>
              <a:ext uri="{FF2B5EF4-FFF2-40B4-BE49-F238E27FC236}">
                <a16:creationId xmlns:a16="http://schemas.microsoft.com/office/drawing/2014/main" id="{43DFD7B9-08F2-A1CF-B1FD-033F9889416B}"/>
              </a:ext>
            </a:extLst>
          </p:cNvPr>
          <p:cNvPicPr>
            <a:picLocks noChangeAspect="1"/>
          </p:cNvPicPr>
          <p:nvPr/>
        </p:nvPicPr>
        <p:blipFill>
          <a:blip r:embed="rId7"/>
          <a:stretch>
            <a:fillRect/>
          </a:stretch>
        </p:blipFill>
        <p:spPr>
          <a:xfrm>
            <a:off x="2047542" y="4483479"/>
            <a:ext cx="15014534" cy="3743236"/>
          </a:xfrm>
          <a:prstGeom prst="rect">
            <a:avLst/>
          </a:prstGeom>
        </p:spPr>
      </p:pic>
    </p:spTree>
    <p:extLst>
      <p:ext uri="{BB962C8B-B14F-4D97-AF65-F5344CB8AC3E}">
        <p14:creationId xmlns:p14="http://schemas.microsoft.com/office/powerpoint/2010/main" val="40407916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Option 2:</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ZoneTexte 7">
            <a:extLst>
              <a:ext uri="{FF2B5EF4-FFF2-40B4-BE49-F238E27FC236}">
                <a16:creationId xmlns:a16="http://schemas.microsoft.com/office/drawing/2014/main" id="{97BC0D08-F86E-E664-06D1-0454609C4ED0}"/>
              </a:ext>
            </a:extLst>
          </p:cNvPr>
          <p:cNvSpPr txBox="1"/>
          <p:nvPr/>
        </p:nvSpPr>
        <p:spPr>
          <a:xfrm>
            <a:off x="2108420" y="2599836"/>
            <a:ext cx="12795605" cy="1569660"/>
          </a:xfrm>
          <a:prstGeom prst="rect">
            <a:avLst/>
          </a:prstGeom>
          <a:noFill/>
        </p:spPr>
        <p:txBody>
          <a:bodyPr wrap="square" rtlCol="0">
            <a:spAutoFit/>
          </a:bodyPr>
          <a:lstStyle/>
          <a:p>
            <a:r>
              <a:rPr lang="fr-FR" sz="3200" dirty="0"/>
              <a:t>combiner les attributs de l'aéroport d'origine et de destination, ainsi que les attributs supplémentaires de l'itinéraire de la paire de villes, en une seule dimension.</a:t>
            </a:r>
            <a:endParaRPr lang="fr-MA" sz="3200" dirty="0"/>
          </a:p>
        </p:txBody>
      </p:sp>
      <p:pic>
        <p:nvPicPr>
          <p:cNvPr id="12" name="Image 11">
            <a:extLst>
              <a:ext uri="{FF2B5EF4-FFF2-40B4-BE49-F238E27FC236}">
                <a16:creationId xmlns:a16="http://schemas.microsoft.com/office/drawing/2014/main" id="{94C7CAF4-4278-D3E5-B25A-89400EE6A433}"/>
              </a:ext>
            </a:extLst>
          </p:cNvPr>
          <p:cNvPicPr>
            <a:picLocks noChangeAspect="1"/>
          </p:cNvPicPr>
          <p:nvPr/>
        </p:nvPicPr>
        <p:blipFill>
          <a:blip r:embed="rId7"/>
          <a:stretch>
            <a:fillRect/>
          </a:stretch>
        </p:blipFill>
        <p:spPr>
          <a:xfrm>
            <a:off x="1870924" y="4346973"/>
            <a:ext cx="14736465" cy="5159950"/>
          </a:xfrm>
          <a:prstGeom prst="rect">
            <a:avLst/>
          </a:prstGeom>
        </p:spPr>
      </p:pic>
    </p:spTree>
    <p:extLst>
      <p:ext uri="{BB962C8B-B14F-4D97-AF65-F5344CB8AC3E}">
        <p14:creationId xmlns:p14="http://schemas.microsoft.com/office/powerpoint/2010/main" val="336419457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1600200" y="135595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Dimensions de date spécifiques au pays:</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ZoneTexte 7">
            <a:extLst>
              <a:ext uri="{FF2B5EF4-FFF2-40B4-BE49-F238E27FC236}">
                <a16:creationId xmlns:a16="http://schemas.microsoft.com/office/drawing/2014/main" id="{97BC0D08-F86E-E664-06D1-0454609C4ED0}"/>
              </a:ext>
            </a:extLst>
          </p:cNvPr>
          <p:cNvSpPr txBox="1"/>
          <p:nvPr/>
        </p:nvSpPr>
        <p:spPr>
          <a:xfrm>
            <a:off x="1253137" y="3175625"/>
            <a:ext cx="10715976" cy="5180905"/>
          </a:xfrm>
          <a:prstGeom prst="rect">
            <a:avLst/>
          </a:prstGeom>
          <a:noFill/>
        </p:spPr>
        <p:txBody>
          <a:bodyPr wrap="square" rtlCol="0">
            <a:spAutoFit/>
          </a:bodyPr>
          <a:lstStyle/>
          <a:p>
            <a:pPr algn="just">
              <a:lnSpc>
                <a:spcPct val="150000"/>
              </a:lnSpc>
            </a:pPr>
            <a:r>
              <a:rPr lang="fr-FR" sz="3200" b="1" i="0" u="sng" dirty="0">
                <a:solidFill>
                  <a:schemeClr val="accent6"/>
                </a:solidFill>
                <a:effectLst/>
                <a:latin typeface="Roboto" panose="02000000000000000000" pitchFamily="2" charset="0"/>
              </a:rPr>
              <a:t>Normale dimension date:</a:t>
            </a:r>
          </a:p>
          <a:p>
            <a:pPr algn="just">
              <a:lnSpc>
                <a:spcPct val="150000"/>
              </a:lnSpc>
            </a:pPr>
            <a:r>
              <a:rPr lang="fr-FR" sz="3200" b="0" i="0" dirty="0">
                <a:solidFill>
                  <a:srgbClr val="202124"/>
                </a:solidFill>
                <a:effectLst/>
                <a:latin typeface="Roboto" panose="02000000000000000000" pitchFamily="2" charset="0"/>
              </a:rPr>
              <a:t>considérez que les entreprises sont réparties dans 3 pays avec des calendriers différents</a:t>
            </a:r>
          </a:p>
          <a:p>
            <a:pPr marL="457200" indent="-457200" algn="just">
              <a:lnSpc>
                <a:spcPct val="150000"/>
              </a:lnSpc>
              <a:buFont typeface="Arial" panose="020B0604020202020204" pitchFamily="34" charset="0"/>
              <a:buChar char="•"/>
            </a:pPr>
            <a:r>
              <a:rPr lang="fr-FR" sz="3200" b="0" i="0" dirty="0">
                <a:solidFill>
                  <a:srgbClr val="202124"/>
                </a:solidFill>
                <a:effectLst/>
                <a:latin typeface="Roboto" panose="02000000000000000000" pitchFamily="2" charset="0"/>
              </a:rPr>
              <a:t>besoin de 3 attributs supplémentaires en double pour représenter chaque jour férié spécifique.</a:t>
            </a:r>
          </a:p>
          <a:p>
            <a:pPr marL="457200" indent="-457200" algn="just">
              <a:lnSpc>
                <a:spcPct val="150000"/>
              </a:lnSpc>
              <a:buFont typeface="Arial" panose="020B0604020202020204" pitchFamily="34" charset="0"/>
              <a:buChar char="•"/>
            </a:pPr>
            <a:r>
              <a:rPr lang="fr-FR" sz="3200" b="0" i="0" dirty="0">
                <a:solidFill>
                  <a:srgbClr val="202124"/>
                </a:solidFill>
                <a:effectLst/>
                <a:latin typeface="Roboto" panose="02000000000000000000" pitchFamily="2" charset="0"/>
              </a:rPr>
              <a:t>Redondant et devient de plus en plus grand à mesure que le nombre de pays augmente.</a:t>
            </a:r>
          </a:p>
        </p:txBody>
      </p:sp>
      <p:pic>
        <p:nvPicPr>
          <p:cNvPr id="13" name="Image 12">
            <a:extLst>
              <a:ext uri="{FF2B5EF4-FFF2-40B4-BE49-F238E27FC236}">
                <a16:creationId xmlns:a16="http://schemas.microsoft.com/office/drawing/2014/main" id="{13704182-8908-2316-14A3-7008184BEED9}"/>
              </a:ext>
            </a:extLst>
          </p:cNvPr>
          <p:cNvPicPr>
            <a:picLocks noChangeAspect="1"/>
          </p:cNvPicPr>
          <p:nvPr/>
        </p:nvPicPr>
        <p:blipFill>
          <a:blip r:embed="rId7"/>
          <a:stretch>
            <a:fillRect/>
          </a:stretch>
        </p:blipFill>
        <p:spPr>
          <a:xfrm>
            <a:off x="12800197" y="2961758"/>
            <a:ext cx="3117945" cy="5523513"/>
          </a:xfrm>
          <a:prstGeom prst="rect">
            <a:avLst/>
          </a:prstGeom>
        </p:spPr>
      </p:pic>
    </p:spTree>
    <p:extLst>
      <p:ext uri="{BB962C8B-B14F-4D97-AF65-F5344CB8AC3E}">
        <p14:creationId xmlns:p14="http://schemas.microsoft.com/office/powerpoint/2010/main" val="31428766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3" name="AutoShape 3"/>
          <p:cNvSpPr/>
          <p:nvPr/>
        </p:nvSpPr>
        <p:spPr>
          <a:xfrm>
            <a:off x="0" y="0"/>
            <a:ext cx="6000515" cy="10646397"/>
          </a:xfrm>
          <a:prstGeom prst="rect">
            <a:avLst/>
          </a:prstGeom>
          <a:solidFill>
            <a:srgbClr val="5E76AB"/>
          </a:solidFill>
        </p:spPr>
      </p:sp>
      <p:pic>
        <p:nvPicPr>
          <p:cNvPr id="1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568265">
            <a:off x="123077" y="-699602"/>
            <a:ext cx="5012670" cy="3358489"/>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568265">
            <a:off x="174959" y="7089664"/>
            <a:ext cx="5012670" cy="3358489"/>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150448">
            <a:off x="14114092" y="1285520"/>
            <a:ext cx="7103843" cy="1811480"/>
          </a:xfrm>
          <a:prstGeom prst="rect">
            <a:avLst/>
          </a:prstGeom>
        </p:spPr>
      </p:pic>
      <p:sp>
        <p:nvSpPr>
          <p:cNvPr id="9" name="TextBox 9"/>
          <p:cNvSpPr txBox="1"/>
          <p:nvPr/>
        </p:nvSpPr>
        <p:spPr>
          <a:xfrm>
            <a:off x="1796490" y="2595359"/>
            <a:ext cx="4492186" cy="561975"/>
          </a:xfrm>
          <a:prstGeom prst="rect">
            <a:avLst/>
          </a:prstGeom>
        </p:spPr>
        <p:txBody>
          <a:bodyPr lIns="0" tIns="0" rIns="0" bIns="0" rtlCol="0" anchor="t">
            <a:spAutoFit/>
          </a:bodyPr>
          <a:lstStyle/>
          <a:p>
            <a:pPr>
              <a:lnSpc>
                <a:spcPts val="4470"/>
              </a:lnSpc>
            </a:pPr>
            <a:endParaRPr/>
          </a:p>
        </p:txBody>
      </p:sp>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3248361" y="1000560"/>
            <a:ext cx="7103843" cy="1811480"/>
          </a:xfrm>
          <a:prstGeom prst="rect">
            <a:avLst/>
          </a:prstGeom>
        </p:spPr>
      </p:pic>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3438861" y="1191060"/>
            <a:ext cx="7103843" cy="1811480"/>
          </a:xfrm>
          <a:prstGeom prst="rect">
            <a:avLst/>
          </a:prstGeom>
        </p:spPr>
      </p:pic>
      <p:sp>
        <p:nvSpPr>
          <p:cNvPr id="12" name="ZoneTexte 11"/>
          <p:cNvSpPr txBox="1"/>
          <p:nvPr/>
        </p:nvSpPr>
        <p:spPr>
          <a:xfrm>
            <a:off x="9004576" y="1908295"/>
            <a:ext cx="8189682" cy="923330"/>
          </a:xfrm>
          <a:prstGeom prst="rect">
            <a:avLst/>
          </a:prstGeom>
          <a:noFill/>
        </p:spPr>
        <p:txBody>
          <a:bodyPr wrap="square" rtlCol="0">
            <a:spAutoFit/>
          </a:bodyPr>
          <a:lstStyle/>
          <a:p>
            <a:endParaRPr lang="fr-FR" dirty="0"/>
          </a:p>
          <a:p>
            <a:endParaRPr lang="fr-FR" dirty="0"/>
          </a:p>
          <a:p>
            <a:endParaRPr lang="fr-FR" dirty="0"/>
          </a:p>
        </p:txBody>
      </p:sp>
      <p:sp>
        <p:nvSpPr>
          <p:cNvPr id="15" name="Rectangle 14"/>
          <p:cNvSpPr/>
          <p:nvPr/>
        </p:nvSpPr>
        <p:spPr>
          <a:xfrm>
            <a:off x="6593828" y="2503527"/>
            <a:ext cx="9720717" cy="5447645"/>
          </a:xfrm>
          <a:prstGeom prst="rect">
            <a:avLst/>
          </a:prstGeom>
        </p:spPr>
        <p:txBody>
          <a:bodyPr wrap="square">
            <a:spAutoFit/>
          </a:bodyPr>
          <a:lstStyle/>
          <a:p>
            <a:endParaRPr lang="fr-FR" sz="2800" b="1" dirty="0">
              <a:solidFill>
                <a:schemeClr val="tx2"/>
              </a:solidFill>
              <a:effectLst>
                <a:outerShdw blurRad="38100" dist="38100" dir="2700000" algn="tl">
                  <a:srgbClr val="000000">
                    <a:alpha val="43137"/>
                  </a:srgbClr>
                </a:outerShdw>
              </a:effectLst>
            </a:endParaRPr>
          </a:p>
          <a:p>
            <a:pPr marL="457200" indent="-457200" algn="just">
              <a:buFont typeface="Wingdings" panose="05000000000000000000" pitchFamily="2" charset="2"/>
              <a:buChar char="q"/>
            </a:pPr>
            <a:r>
              <a:rPr lang="fr-FR" sz="4000" dirty="0"/>
              <a:t>Différents pays et multinationales avec différents calendriers.</a:t>
            </a:r>
          </a:p>
          <a:p>
            <a:pPr marL="914400" lvl="1" indent="-457200" algn="just">
              <a:buFont typeface="Arial" panose="020B0604020202020204" pitchFamily="34" charset="0"/>
              <a:buChar char="•"/>
            </a:pPr>
            <a:r>
              <a:rPr lang="fr-FR" sz="4000" dirty="0"/>
              <a:t>nécessitent des ensembles d’attributs indépendants de jours/mois/année dans la dimension principale.</a:t>
            </a:r>
          </a:p>
          <a:p>
            <a:pPr marL="457200" indent="-457200" algn="just">
              <a:buFont typeface="Wingdings" panose="05000000000000000000" pitchFamily="2" charset="2"/>
              <a:buChar char="q"/>
            </a:pPr>
            <a:r>
              <a:rPr lang="fr-FR" sz="4000" dirty="0"/>
              <a:t>les vacances se déroulent différemment selon différents calendriers sur différents pays ou parties du monde.</a:t>
            </a:r>
          </a:p>
        </p:txBody>
      </p:sp>
      <p:sp>
        <p:nvSpPr>
          <p:cNvPr id="16" name="Rectangle 15"/>
          <p:cNvSpPr/>
          <p:nvPr/>
        </p:nvSpPr>
        <p:spPr>
          <a:xfrm>
            <a:off x="5670760" y="797382"/>
            <a:ext cx="8763784" cy="1015663"/>
          </a:xfrm>
          <a:prstGeom prst="rect">
            <a:avLst/>
          </a:prstGeom>
        </p:spPr>
        <p:txBody>
          <a:bodyPr wrap="square">
            <a:spAutoFit/>
          </a:bodyPr>
          <a:lstStyle/>
          <a:p>
            <a:pPr algn="ctr"/>
            <a:r>
              <a:rPr lang="fr-FR" sz="6000" b="1" dirty="0">
                <a:solidFill>
                  <a:schemeClr val="tx2"/>
                </a:solidFill>
                <a:effectLst>
                  <a:outerShdw blurRad="38100" dist="38100" dir="2700000" algn="tl">
                    <a:srgbClr val="000000">
                      <a:alpha val="43137"/>
                    </a:srgbClr>
                  </a:outerShdw>
                </a:effectLst>
              </a:rPr>
              <a:t>C’est quoi le problème ? </a:t>
            </a:r>
          </a:p>
        </p:txBody>
      </p:sp>
    </p:spTree>
    <p:extLst>
      <p:ext uri="{BB962C8B-B14F-4D97-AF65-F5344CB8AC3E}">
        <p14:creationId xmlns:p14="http://schemas.microsoft.com/office/powerpoint/2010/main" val="8201105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animEffect transition="in" filter="fade">
                                      <p:cBhvr>
                                        <p:cTn id="7" dur="1000"/>
                                        <p:tgtEl>
                                          <p:spTgt spid="15">
                                            <p:txEl>
                                              <p:pRg st="1" end="1"/>
                                            </p:txEl>
                                          </p:spTgt>
                                        </p:tgtEl>
                                      </p:cBhvr>
                                    </p:animEffect>
                                    <p:anim calcmode="lin" valueType="num">
                                      <p:cBhvr>
                                        <p:cTn id="8" dur="1000" fill="hold"/>
                                        <p:tgtEl>
                                          <p:spTgt spid="1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xEl>
                                              <p:pRg st="2" end="2"/>
                                            </p:txEl>
                                          </p:spTgt>
                                        </p:tgtEl>
                                        <p:attrNameLst>
                                          <p:attrName>style.visibility</p:attrName>
                                        </p:attrNameLst>
                                      </p:cBhvr>
                                      <p:to>
                                        <p:strVal val="visible"/>
                                      </p:to>
                                    </p:set>
                                    <p:animEffect transition="in" filter="fade">
                                      <p:cBhvr>
                                        <p:cTn id="14" dur="1000"/>
                                        <p:tgtEl>
                                          <p:spTgt spid="15">
                                            <p:txEl>
                                              <p:pRg st="2" end="2"/>
                                            </p:txEl>
                                          </p:spTgt>
                                        </p:tgtEl>
                                      </p:cBhvr>
                                    </p:animEffect>
                                    <p:anim calcmode="lin" valueType="num">
                                      <p:cBhvr>
                                        <p:cTn id="15" dur="1000" fill="hold"/>
                                        <p:tgtEl>
                                          <p:spTgt spid="1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5">
                                            <p:txEl>
                                              <p:pRg st="3" end="3"/>
                                            </p:txEl>
                                          </p:spTgt>
                                        </p:tgtEl>
                                        <p:attrNameLst>
                                          <p:attrName>style.visibility</p:attrName>
                                        </p:attrNameLst>
                                      </p:cBhvr>
                                      <p:to>
                                        <p:strVal val="visible"/>
                                      </p:to>
                                    </p:set>
                                    <p:animEffect transition="in" filter="fade">
                                      <p:cBhvr>
                                        <p:cTn id="21" dur="1000"/>
                                        <p:tgtEl>
                                          <p:spTgt spid="15">
                                            <p:txEl>
                                              <p:pRg st="3" end="3"/>
                                            </p:txEl>
                                          </p:spTgt>
                                        </p:tgtEl>
                                      </p:cBhvr>
                                    </p:animEffect>
                                    <p:anim calcmode="lin" valueType="num">
                                      <p:cBhvr>
                                        <p:cTn id="22" dur="1000" fill="hold"/>
                                        <p:tgtEl>
                                          <p:spTgt spid="1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73487" y="1028700"/>
            <a:ext cx="17732787" cy="9541637"/>
          </a:xfrm>
          <a:prstGeom prst="rect">
            <a:avLst/>
          </a:prstGeom>
          <a:solidFill>
            <a:srgbClr val="052896">
              <a:alpha val="31765"/>
            </a:srgbClr>
          </a:solidFill>
        </p:spPr>
      </p:sp>
      <p:sp>
        <p:nvSpPr>
          <p:cNvPr id="3" name="AutoShape 3"/>
          <p:cNvSpPr/>
          <p:nvPr/>
        </p:nvSpPr>
        <p:spPr>
          <a:xfrm>
            <a:off x="1028700" y="-359397"/>
            <a:ext cx="6000515" cy="10646397"/>
          </a:xfrm>
          <a:prstGeom prst="rect">
            <a:avLst/>
          </a:prstGeom>
          <a:solidFill>
            <a:srgbClr val="5E76AB"/>
          </a:solidFill>
        </p:spPr>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6568265">
            <a:off x="-1477635" y="7043016"/>
            <a:ext cx="5012670" cy="3358489"/>
          </a:xfrm>
          <a:prstGeom prst="rect">
            <a:avLst/>
          </a:prstGeom>
        </p:spPr>
      </p:pic>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150448">
            <a:off x="14114092" y="1285520"/>
            <a:ext cx="7103843" cy="1811480"/>
          </a:xfrm>
          <a:prstGeom prst="rect">
            <a:avLst/>
          </a:prstGeom>
        </p:spPr>
      </p:pic>
      <p:grpSp>
        <p:nvGrpSpPr>
          <p:cNvPr id="6" name="Group 6"/>
          <p:cNvGrpSpPr>
            <a:grpSpLocks noChangeAspect="1"/>
          </p:cNvGrpSpPr>
          <p:nvPr/>
        </p:nvGrpSpPr>
        <p:grpSpPr>
          <a:xfrm>
            <a:off x="626257" y="2274237"/>
            <a:ext cx="6805400" cy="5657850"/>
            <a:chOff x="0" y="0"/>
            <a:chExt cx="6273800" cy="5215890"/>
          </a:xfrm>
        </p:grpSpPr>
        <p:sp>
          <p:nvSpPr>
            <p:cNvPr id="7" name="Freeform 7"/>
            <p:cNvSpPr/>
            <p:nvPr/>
          </p:nvSpPr>
          <p:spPr>
            <a:xfrm>
              <a:off x="0" y="0"/>
              <a:ext cx="6273800" cy="5215890"/>
            </a:xfrm>
            <a:custGeom>
              <a:avLst/>
              <a:gdLst/>
              <a:ahLst/>
              <a:cxnLst/>
              <a:rect l="l" t="t" r="r" b="b"/>
              <a:pathLst>
                <a:path w="6273800" h="5215890">
                  <a:moveTo>
                    <a:pt x="6273800" y="5215890"/>
                  </a:moveTo>
                  <a:lnTo>
                    <a:pt x="0" y="5215890"/>
                  </a:lnTo>
                  <a:lnTo>
                    <a:pt x="0" y="0"/>
                  </a:lnTo>
                  <a:lnTo>
                    <a:pt x="6273800" y="0"/>
                  </a:lnTo>
                  <a:lnTo>
                    <a:pt x="6273800" y="5215890"/>
                  </a:lnTo>
                  <a:close/>
                </a:path>
              </a:pathLst>
            </a:custGeom>
            <a:blipFill>
              <a:blip r:embed="rId7"/>
              <a:stretch>
                <a:fillRect l="-22168" r="-22168"/>
              </a:stretch>
            </a:blipFill>
          </p:spPr>
        </p:sp>
        <p:sp>
          <p:nvSpPr>
            <p:cNvPr id="8" name="Freeform 8"/>
            <p:cNvSpPr/>
            <p:nvPr/>
          </p:nvSpPr>
          <p:spPr>
            <a:xfrm>
              <a:off x="0" y="0"/>
              <a:ext cx="6273800" cy="5215890"/>
            </a:xfrm>
            <a:custGeom>
              <a:avLst/>
              <a:gdLst/>
              <a:ahLst/>
              <a:cxnLst/>
              <a:rect l="l" t="t" r="r" b="b"/>
              <a:pathLst>
                <a:path w="6273800" h="5215890">
                  <a:moveTo>
                    <a:pt x="6273800" y="5215890"/>
                  </a:moveTo>
                  <a:lnTo>
                    <a:pt x="0" y="5215890"/>
                  </a:lnTo>
                  <a:lnTo>
                    <a:pt x="0" y="0"/>
                  </a:lnTo>
                  <a:lnTo>
                    <a:pt x="6273800" y="0"/>
                  </a:lnTo>
                  <a:lnTo>
                    <a:pt x="6273800" y="5215890"/>
                  </a:lnTo>
                  <a:close/>
                </a:path>
              </a:pathLst>
            </a:custGeom>
            <a:blipFill>
              <a:blip r:embed="rId8"/>
              <a:stretch>
                <a:fillRect l="-7" r="-7"/>
              </a:stretch>
            </a:blipFill>
          </p:spPr>
        </p:sp>
      </p:grpSp>
      <p:sp>
        <p:nvSpPr>
          <p:cNvPr id="9" name="TextBox 9"/>
          <p:cNvSpPr txBox="1"/>
          <p:nvPr/>
        </p:nvSpPr>
        <p:spPr>
          <a:xfrm>
            <a:off x="1796490" y="2595359"/>
            <a:ext cx="4492186" cy="561975"/>
          </a:xfrm>
          <a:prstGeom prst="rect">
            <a:avLst/>
          </a:prstGeom>
        </p:spPr>
        <p:txBody>
          <a:bodyPr lIns="0" tIns="0" rIns="0" bIns="0" rtlCol="0" anchor="t">
            <a:spAutoFit/>
          </a:bodyPr>
          <a:lstStyle/>
          <a:p>
            <a:pPr>
              <a:lnSpc>
                <a:spcPts val="4470"/>
              </a:lnSpc>
            </a:pPr>
            <a:endParaRPr/>
          </a:p>
        </p:txBody>
      </p:sp>
      <p:pic>
        <p:nvPicPr>
          <p:cNvPr id="10" name="Picture 1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944451">
            <a:off x="13248361" y="1000560"/>
            <a:ext cx="7103843" cy="1811480"/>
          </a:xfrm>
          <a:prstGeom prst="rect">
            <a:avLst/>
          </a:prstGeom>
        </p:spPr>
      </p:pic>
      <p:pic>
        <p:nvPicPr>
          <p:cNvPr id="11" name="Picture 11"/>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944451">
            <a:off x="13438861" y="1191060"/>
            <a:ext cx="7103843" cy="1811480"/>
          </a:xfrm>
          <a:prstGeom prst="rect">
            <a:avLst/>
          </a:prstGeom>
        </p:spPr>
      </p:pic>
      <p:sp>
        <p:nvSpPr>
          <p:cNvPr id="12" name="ZoneTexte 11"/>
          <p:cNvSpPr txBox="1"/>
          <p:nvPr/>
        </p:nvSpPr>
        <p:spPr>
          <a:xfrm>
            <a:off x="8371923" y="1555150"/>
            <a:ext cx="8189682" cy="8309967"/>
          </a:xfrm>
          <a:prstGeom prst="rect">
            <a:avLst/>
          </a:prstGeom>
          <a:noFill/>
        </p:spPr>
        <p:txBody>
          <a:bodyPr wrap="square" rtlCol="0">
            <a:spAutoFit/>
          </a:bodyPr>
          <a:lstStyle/>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INTODUCTION</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MATRICE DE BUS </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GRANULARITÉS</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COMBINAISON DE DIMENSIONS</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DIMENSION DE DATE</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DATES ET HEURES DANS PLUSIEURS FUSEAUX HORAIRES</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	RÉCAPITULATIF DES PROBLÈMES DE LOCALISATION	</a:t>
            </a:r>
          </a:p>
          <a:p>
            <a:pPr marL="857250" indent="-857250">
              <a:lnSpc>
                <a:spcPct val="150000"/>
              </a:lnSpc>
              <a:buFont typeface="+mj-lt"/>
              <a:buAutoNum type="arabicPeriod"/>
            </a:pPr>
            <a:r>
              <a:rPr lang="fr-FR" sz="3200" dirty="0">
                <a:effectLst>
                  <a:outerShdw blurRad="38100" dist="38100" dir="2700000" algn="tl">
                    <a:srgbClr val="000000">
                      <a:alpha val="43137"/>
                    </a:srgbClr>
                  </a:outerShdw>
                </a:effectLst>
                <a:latin typeface="+mj-lt"/>
                <a:cs typeface="Times New Roman" panose="02020603050405020304" pitchFamily="18" charset="0"/>
              </a:rPr>
              <a:t>CONCLUSION</a:t>
            </a:r>
          </a:p>
          <a:p>
            <a:endParaRPr lang="fr-FR" dirty="0"/>
          </a:p>
          <a:p>
            <a:endParaRPr lang="fr-FR" dirty="0"/>
          </a:p>
          <a:p>
            <a:endParaRPr lang="fr-FR" dirty="0"/>
          </a:p>
        </p:txBody>
      </p:sp>
      <p:sp>
        <p:nvSpPr>
          <p:cNvPr id="13" name="Rectangle 12">
            <a:extLst>
              <a:ext uri="{FF2B5EF4-FFF2-40B4-BE49-F238E27FC236}">
                <a16:creationId xmlns:a16="http://schemas.microsoft.com/office/drawing/2014/main" id="{0DF9DFCF-1B09-451A-B631-137515748700}"/>
              </a:ext>
            </a:extLst>
          </p:cNvPr>
          <p:cNvSpPr/>
          <p:nvPr/>
        </p:nvSpPr>
        <p:spPr>
          <a:xfrm>
            <a:off x="-2122605" y="167419"/>
            <a:ext cx="12303123" cy="1785104"/>
          </a:xfrm>
          <a:prstGeom prst="rect">
            <a:avLst/>
          </a:prstGeom>
        </p:spPr>
        <p:txBody>
          <a:bodyPr wrap="square">
            <a:spAutoFit/>
          </a:bodyPr>
          <a:lstStyle/>
          <a:p>
            <a:pPr algn="ctr">
              <a:lnSpc>
                <a:spcPts val="14400"/>
              </a:lnSpc>
            </a:pPr>
            <a:r>
              <a:rPr lang="fr-FR" sz="10000" spc="-120" dirty="0">
                <a:solidFill>
                  <a:srgbClr val="FDFAE6"/>
                </a:solidFill>
                <a:latin typeface="Glacial Indifference Bold"/>
              </a:rPr>
              <a:t>PLAN:</a:t>
            </a:r>
            <a:endParaRPr lang="en-US" sz="10000" spc="-120" dirty="0">
              <a:solidFill>
                <a:srgbClr val="FDFAE6"/>
              </a:solidFill>
              <a:latin typeface="Glacial Indifference Bold"/>
            </a:endParaRP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anim calcmode="lin" valueType="num">
                                      <p:cBhvr>
                                        <p:cTn id="8"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xEl>
                                              <p:pRg st="1" end="1"/>
                                            </p:txEl>
                                          </p:spTgt>
                                        </p:tgtEl>
                                        <p:attrNameLst>
                                          <p:attrName>style.visibility</p:attrName>
                                        </p:attrNameLst>
                                      </p:cBhvr>
                                      <p:to>
                                        <p:strVal val="visible"/>
                                      </p:to>
                                    </p:set>
                                    <p:animEffect transition="in" filter="fade">
                                      <p:cBhvr>
                                        <p:cTn id="14" dur="1000"/>
                                        <p:tgtEl>
                                          <p:spTgt spid="12">
                                            <p:txEl>
                                              <p:pRg st="1" end="1"/>
                                            </p:txEl>
                                          </p:spTgt>
                                        </p:tgtEl>
                                      </p:cBhvr>
                                    </p:animEffect>
                                    <p:anim calcmode="lin" valueType="num">
                                      <p:cBhvr>
                                        <p:cTn id="15" dur="1000" fill="hold"/>
                                        <p:tgtEl>
                                          <p:spTgt spid="1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2">
                                            <p:txEl>
                                              <p:pRg st="2" end="2"/>
                                            </p:txEl>
                                          </p:spTgt>
                                        </p:tgtEl>
                                        <p:attrNameLst>
                                          <p:attrName>style.visibility</p:attrName>
                                        </p:attrNameLst>
                                      </p:cBhvr>
                                      <p:to>
                                        <p:strVal val="visible"/>
                                      </p:to>
                                    </p:set>
                                    <p:animEffect transition="in" filter="fade">
                                      <p:cBhvr>
                                        <p:cTn id="21" dur="500"/>
                                        <p:tgtEl>
                                          <p:spTgt spid="12">
                                            <p:txEl>
                                              <p:pRg st="2" end="2"/>
                                            </p:txEl>
                                          </p:spTgt>
                                        </p:tgtEl>
                                      </p:cBhvr>
                                    </p:animEffect>
                                    <p:anim calcmode="lin" valueType="num">
                                      <p:cBhvr>
                                        <p:cTn id="22"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1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xEl>
                                              <p:pRg st="3" end="3"/>
                                            </p:txEl>
                                          </p:spTgt>
                                        </p:tgtEl>
                                        <p:attrNameLst>
                                          <p:attrName>style.visibility</p:attrName>
                                        </p:attrNameLst>
                                      </p:cBhvr>
                                      <p:to>
                                        <p:strVal val="visible"/>
                                      </p:to>
                                    </p:set>
                                    <p:animEffect transition="in" filter="fade">
                                      <p:cBhvr>
                                        <p:cTn id="28" dur="500"/>
                                        <p:tgtEl>
                                          <p:spTgt spid="12">
                                            <p:txEl>
                                              <p:pRg st="3" end="3"/>
                                            </p:txEl>
                                          </p:spTgt>
                                        </p:tgtEl>
                                      </p:cBhvr>
                                    </p:animEffect>
                                    <p:anim calcmode="lin" valueType="num">
                                      <p:cBhvr>
                                        <p:cTn id="29" dur="5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1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2">
                                            <p:txEl>
                                              <p:pRg st="4" end="4"/>
                                            </p:txEl>
                                          </p:spTgt>
                                        </p:tgtEl>
                                        <p:attrNameLst>
                                          <p:attrName>style.visibility</p:attrName>
                                        </p:attrNameLst>
                                      </p:cBhvr>
                                      <p:to>
                                        <p:strVal val="visible"/>
                                      </p:to>
                                    </p:set>
                                    <p:animEffect transition="in" filter="fade">
                                      <p:cBhvr>
                                        <p:cTn id="35" dur="1000"/>
                                        <p:tgtEl>
                                          <p:spTgt spid="12">
                                            <p:txEl>
                                              <p:pRg st="4" end="4"/>
                                            </p:txEl>
                                          </p:spTgt>
                                        </p:tgtEl>
                                      </p:cBhvr>
                                    </p:animEffect>
                                    <p:anim calcmode="lin" valueType="num">
                                      <p:cBhvr>
                                        <p:cTn id="36" dur="1000" fill="hold"/>
                                        <p:tgtEl>
                                          <p:spTgt spid="1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2">
                                            <p:txEl>
                                              <p:pRg st="5" end="5"/>
                                            </p:txEl>
                                          </p:spTgt>
                                        </p:tgtEl>
                                        <p:attrNameLst>
                                          <p:attrName>style.visibility</p:attrName>
                                        </p:attrNameLst>
                                      </p:cBhvr>
                                      <p:to>
                                        <p:strVal val="visible"/>
                                      </p:to>
                                    </p:set>
                                    <p:animEffect transition="in" filter="fade">
                                      <p:cBhvr>
                                        <p:cTn id="42" dur="1000"/>
                                        <p:tgtEl>
                                          <p:spTgt spid="12">
                                            <p:txEl>
                                              <p:pRg st="5" end="5"/>
                                            </p:txEl>
                                          </p:spTgt>
                                        </p:tgtEl>
                                      </p:cBhvr>
                                    </p:animEffect>
                                    <p:anim calcmode="lin" valueType="num">
                                      <p:cBhvr>
                                        <p:cTn id="43" dur="1000" fill="hold"/>
                                        <p:tgtEl>
                                          <p:spTgt spid="1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2">
                                            <p:txEl>
                                              <p:pRg st="6" end="6"/>
                                            </p:txEl>
                                          </p:spTgt>
                                        </p:tgtEl>
                                        <p:attrNameLst>
                                          <p:attrName>style.visibility</p:attrName>
                                        </p:attrNameLst>
                                      </p:cBhvr>
                                      <p:to>
                                        <p:strVal val="visible"/>
                                      </p:to>
                                    </p:set>
                                    <p:animEffect transition="in" filter="fade">
                                      <p:cBhvr>
                                        <p:cTn id="49" dur="1000"/>
                                        <p:tgtEl>
                                          <p:spTgt spid="12">
                                            <p:txEl>
                                              <p:pRg st="6" end="6"/>
                                            </p:txEl>
                                          </p:spTgt>
                                        </p:tgtEl>
                                      </p:cBhvr>
                                    </p:animEffect>
                                    <p:anim calcmode="lin" valueType="num">
                                      <p:cBhvr>
                                        <p:cTn id="50" dur="1000" fill="hold"/>
                                        <p:tgtEl>
                                          <p:spTgt spid="12">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12">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2">
                                            <p:txEl>
                                              <p:pRg st="7" end="7"/>
                                            </p:txEl>
                                          </p:spTgt>
                                        </p:tgtEl>
                                        <p:attrNameLst>
                                          <p:attrName>style.visibility</p:attrName>
                                        </p:attrNameLst>
                                      </p:cBhvr>
                                      <p:to>
                                        <p:strVal val="visible"/>
                                      </p:to>
                                    </p:set>
                                    <p:animEffect transition="in" filter="fade">
                                      <p:cBhvr>
                                        <p:cTn id="56" dur="1000"/>
                                        <p:tgtEl>
                                          <p:spTgt spid="12">
                                            <p:txEl>
                                              <p:pRg st="7" end="7"/>
                                            </p:txEl>
                                          </p:spTgt>
                                        </p:tgtEl>
                                      </p:cBhvr>
                                    </p:animEffect>
                                    <p:anim calcmode="lin" valueType="num">
                                      <p:cBhvr>
                                        <p:cTn id="57" dur="1000" fill="hold"/>
                                        <p:tgtEl>
                                          <p:spTgt spid="12">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12">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Dimensions de date spécifiques au pays:</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ZoneTexte 7">
            <a:extLst>
              <a:ext uri="{FF2B5EF4-FFF2-40B4-BE49-F238E27FC236}">
                <a16:creationId xmlns:a16="http://schemas.microsoft.com/office/drawing/2014/main" id="{97BC0D08-F86E-E664-06D1-0454609C4ED0}"/>
              </a:ext>
            </a:extLst>
          </p:cNvPr>
          <p:cNvSpPr txBox="1"/>
          <p:nvPr/>
        </p:nvSpPr>
        <p:spPr>
          <a:xfrm>
            <a:off x="1028700" y="7451205"/>
            <a:ext cx="14159850" cy="1487587"/>
          </a:xfrm>
          <a:prstGeom prst="rect">
            <a:avLst/>
          </a:prstGeom>
          <a:noFill/>
        </p:spPr>
        <p:txBody>
          <a:bodyPr wrap="square" rtlCol="0">
            <a:spAutoFit/>
          </a:bodyPr>
          <a:lstStyle/>
          <a:p>
            <a:pPr algn="just">
              <a:lnSpc>
                <a:spcPct val="150000"/>
              </a:lnSpc>
            </a:pPr>
            <a:r>
              <a:rPr lang="fr-FR" sz="3200" dirty="0">
                <a:solidFill>
                  <a:srgbClr val="202124"/>
                </a:solidFill>
                <a:latin typeface="Roboto" panose="02000000000000000000" pitchFamily="2" charset="0"/>
              </a:rPr>
              <a:t>joindre à la dimension de calendrier principale en tant que stabilisateur ou directement à la table de faits.</a:t>
            </a:r>
            <a:endParaRPr lang="fr-MA" sz="3200" dirty="0">
              <a:solidFill>
                <a:srgbClr val="202124"/>
              </a:solidFill>
              <a:latin typeface="Roboto" panose="02000000000000000000" pitchFamily="2" charset="0"/>
            </a:endParaRPr>
          </a:p>
        </p:txBody>
      </p:sp>
      <p:pic>
        <p:nvPicPr>
          <p:cNvPr id="12" name="Image 11">
            <a:extLst>
              <a:ext uri="{FF2B5EF4-FFF2-40B4-BE49-F238E27FC236}">
                <a16:creationId xmlns:a16="http://schemas.microsoft.com/office/drawing/2014/main" id="{22C6E383-2E38-12AB-9D42-0450FE64DE5D}"/>
              </a:ext>
            </a:extLst>
          </p:cNvPr>
          <p:cNvPicPr>
            <a:picLocks noChangeAspect="1"/>
          </p:cNvPicPr>
          <p:nvPr/>
        </p:nvPicPr>
        <p:blipFill>
          <a:blip r:embed="rId7"/>
          <a:stretch>
            <a:fillRect/>
          </a:stretch>
        </p:blipFill>
        <p:spPr>
          <a:xfrm>
            <a:off x="2822803" y="2718195"/>
            <a:ext cx="11981563" cy="4660178"/>
          </a:xfrm>
          <a:prstGeom prst="rect">
            <a:avLst/>
          </a:prstGeom>
        </p:spPr>
      </p:pic>
    </p:spTree>
    <p:extLst>
      <p:ext uri="{BB962C8B-B14F-4D97-AF65-F5344CB8AC3E}">
        <p14:creationId xmlns:p14="http://schemas.microsoft.com/office/powerpoint/2010/main" val="308915591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animEffect transition="in" filter="fade">
                                      <p:cBhvr>
                                        <p:cTn id="21" dur="1000"/>
                                        <p:tgtEl>
                                          <p:spTgt spid="8">
                                            <p:txEl>
                                              <p:pRg st="0" end="0"/>
                                            </p:txEl>
                                          </p:spTgt>
                                        </p:tgtEl>
                                      </p:cBhvr>
                                    </p:animEffect>
                                    <p:anim calcmode="lin" valueType="num">
                                      <p:cBhvr>
                                        <p:cTn id="2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2" name="Image 11">
            <a:extLst>
              <a:ext uri="{FF2B5EF4-FFF2-40B4-BE49-F238E27FC236}">
                <a16:creationId xmlns:a16="http://schemas.microsoft.com/office/drawing/2014/main" id="{AEFE1359-2A4E-BE8A-F68F-BC6D3C6CAAED}"/>
              </a:ext>
            </a:extLst>
          </p:cNvPr>
          <p:cNvPicPr>
            <a:picLocks noChangeAspect="1"/>
          </p:cNvPicPr>
          <p:nvPr/>
        </p:nvPicPr>
        <p:blipFill>
          <a:blip r:embed="rId7"/>
          <a:stretch>
            <a:fillRect/>
          </a:stretch>
        </p:blipFill>
        <p:spPr>
          <a:xfrm>
            <a:off x="1759428" y="2667458"/>
            <a:ext cx="12760023" cy="6419233"/>
          </a:xfrm>
          <a:prstGeom prst="rect">
            <a:avLst/>
          </a:prstGeom>
        </p:spPr>
      </p:pic>
      <p:sp>
        <p:nvSpPr>
          <p:cNvPr id="13" name="ZoneTexte 12">
            <a:extLst>
              <a:ext uri="{FF2B5EF4-FFF2-40B4-BE49-F238E27FC236}">
                <a16:creationId xmlns:a16="http://schemas.microsoft.com/office/drawing/2014/main" id="{7B17EEEB-91F0-D8FA-2A90-F3F247C413AC}"/>
              </a:ext>
            </a:extLst>
          </p:cNvPr>
          <p:cNvSpPr txBox="1"/>
          <p:nvPr/>
        </p:nvSpPr>
        <p:spPr>
          <a:xfrm>
            <a:off x="1537048" y="1469462"/>
            <a:ext cx="14630400"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Dimension date</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1807422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1403150" y="1280873"/>
            <a:ext cx="14903650" cy="2123658"/>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dates et heures dans plusieurs fuseaux horaires</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sp>
        <p:nvSpPr>
          <p:cNvPr id="8" name="ZoneTexte 7">
            <a:extLst>
              <a:ext uri="{FF2B5EF4-FFF2-40B4-BE49-F238E27FC236}">
                <a16:creationId xmlns:a16="http://schemas.microsoft.com/office/drawing/2014/main" id="{97BC0D08-F86E-E664-06D1-0454609C4ED0}"/>
              </a:ext>
            </a:extLst>
          </p:cNvPr>
          <p:cNvSpPr txBox="1"/>
          <p:nvPr/>
        </p:nvSpPr>
        <p:spPr>
          <a:xfrm>
            <a:off x="1403150" y="3800574"/>
            <a:ext cx="10715976" cy="1138773"/>
          </a:xfrm>
          <a:prstGeom prst="rect">
            <a:avLst/>
          </a:prstGeom>
          <a:noFill/>
        </p:spPr>
        <p:txBody>
          <a:bodyPr wrap="square" rtlCol="0">
            <a:spAutoFit/>
          </a:bodyPr>
          <a:lstStyle/>
          <a:p>
            <a:pPr algn="l"/>
            <a:r>
              <a:rPr lang="fr-FR" sz="3600" dirty="0"/>
              <a:t>plusieurs fuseaux horaires = plusieurs pays</a:t>
            </a:r>
          </a:p>
          <a:p>
            <a:pPr algn="l"/>
            <a:endParaRPr lang="fr-MA" sz="3200" dirty="0"/>
          </a:p>
        </p:txBody>
      </p:sp>
      <p:sp>
        <p:nvSpPr>
          <p:cNvPr id="11" name="Rectangle : coins arrondis 10">
            <a:extLst>
              <a:ext uri="{FF2B5EF4-FFF2-40B4-BE49-F238E27FC236}">
                <a16:creationId xmlns:a16="http://schemas.microsoft.com/office/drawing/2014/main" id="{CE51B427-06DF-71A7-7E6F-85583886EA55}"/>
              </a:ext>
            </a:extLst>
          </p:cNvPr>
          <p:cNvSpPr/>
          <p:nvPr/>
        </p:nvSpPr>
        <p:spPr>
          <a:xfrm>
            <a:off x="2148655" y="4763450"/>
            <a:ext cx="12810114" cy="4083628"/>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2" name="ZoneTexte 11">
            <a:extLst>
              <a:ext uri="{FF2B5EF4-FFF2-40B4-BE49-F238E27FC236}">
                <a16:creationId xmlns:a16="http://schemas.microsoft.com/office/drawing/2014/main" id="{6D3561C8-4BB9-5AFA-D21E-1EAB02DA78F6}"/>
              </a:ext>
            </a:extLst>
          </p:cNvPr>
          <p:cNvSpPr txBox="1"/>
          <p:nvPr/>
        </p:nvSpPr>
        <p:spPr>
          <a:xfrm>
            <a:off x="2708150" y="4838212"/>
            <a:ext cx="11437190" cy="3703578"/>
          </a:xfrm>
          <a:prstGeom prst="rect">
            <a:avLst/>
          </a:prstGeom>
          <a:noFill/>
        </p:spPr>
        <p:txBody>
          <a:bodyPr wrap="square" rtlCol="0">
            <a:spAutoFit/>
          </a:bodyPr>
          <a:lstStyle/>
          <a:p>
            <a:pPr marL="514350" indent="-514350" algn="just">
              <a:lnSpc>
                <a:spcPct val="150000"/>
              </a:lnSpc>
              <a:buFont typeface="+mj-lt"/>
              <a:buAutoNum type="arabicPeriod"/>
            </a:pPr>
            <a:r>
              <a:rPr lang="fr-FR" sz="3200" dirty="0">
                <a:solidFill>
                  <a:srgbClr val="202124"/>
                </a:solidFill>
                <a:latin typeface="Roboto" panose="02000000000000000000" pitchFamily="2" charset="0"/>
              </a:rPr>
              <a:t>capturez la date et l'heure par rapport à l'heure locale.</a:t>
            </a:r>
          </a:p>
          <a:p>
            <a:pPr indent="-514350" algn="just">
              <a:lnSpc>
                <a:spcPct val="150000"/>
              </a:lnSpc>
              <a:buFont typeface="+mj-lt"/>
              <a:buAutoNum type="arabicPeriod"/>
            </a:pPr>
            <a:r>
              <a:rPr lang="fr-FR" sz="3200" dirty="0">
                <a:solidFill>
                  <a:srgbClr val="202124"/>
                </a:solidFill>
                <a:latin typeface="Roboto" panose="02000000000000000000" pitchFamily="2" charset="0"/>
              </a:rPr>
              <a:t>Exprimez la période de temps par rapport à une heure standard (GMT,UTC).</a:t>
            </a:r>
          </a:p>
          <a:p>
            <a:pPr indent="-514350" algn="just">
              <a:lnSpc>
                <a:spcPct val="150000"/>
              </a:lnSpc>
              <a:buFont typeface="+mj-lt"/>
              <a:buAutoNum type="arabicPeriod"/>
            </a:pPr>
            <a:r>
              <a:rPr lang="fr-FR" sz="3200" dirty="0">
                <a:solidFill>
                  <a:srgbClr val="202124"/>
                </a:solidFill>
                <a:latin typeface="Roboto" panose="02000000000000000000" pitchFamily="2" charset="0"/>
              </a:rPr>
              <a:t>Séparez la dimension de la date et la dimension de l'heure du jour correspondant aux dates locales et équivalentes.</a:t>
            </a:r>
            <a:endParaRPr lang="fr-MA" sz="3200" dirty="0">
              <a:solidFill>
                <a:srgbClr val="202124"/>
              </a:solidFill>
              <a:latin typeface="Roboto" panose="02000000000000000000" pitchFamily="2" charset="0"/>
            </a:endParaRPr>
          </a:p>
        </p:txBody>
      </p:sp>
    </p:spTree>
    <p:extLst>
      <p:ext uri="{BB962C8B-B14F-4D97-AF65-F5344CB8AC3E}">
        <p14:creationId xmlns:p14="http://schemas.microsoft.com/office/powerpoint/2010/main" val="31343315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78772" y="1444634"/>
            <a:ext cx="16230600" cy="8914506"/>
          </a:xfrm>
          <a:prstGeom prst="rect">
            <a:avLst/>
          </a:prstGeom>
          <a:solidFill>
            <a:schemeClr val="bg1">
              <a:alpha val="92941"/>
            </a:schemeClr>
          </a:solidFill>
        </p:spPr>
        <p:txBody>
          <a:bodyPr/>
          <a:lstStyle/>
          <a:p>
            <a:endParaRPr lang="fr-MA" dirty="0"/>
          </a:p>
        </p:txBody>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1970034" y="372694"/>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Dimensions de date spécifiques au pays:</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3" name="Image 12">
            <a:extLst>
              <a:ext uri="{FF2B5EF4-FFF2-40B4-BE49-F238E27FC236}">
                <a16:creationId xmlns:a16="http://schemas.microsoft.com/office/drawing/2014/main" id="{606897EB-813F-7F7C-5832-B4BEF07A1B39}"/>
              </a:ext>
            </a:extLst>
          </p:cNvPr>
          <p:cNvPicPr>
            <a:picLocks noChangeAspect="1"/>
          </p:cNvPicPr>
          <p:nvPr/>
        </p:nvPicPr>
        <p:blipFill rotWithShape="1">
          <a:blip r:embed="rId7"/>
          <a:srcRect t="-1" r="3320" b="1775"/>
          <a:stretch/>
        </p:blipFill>
        <p:spPr>
          <a:xfrm>
            <a:off x="1926668" y="2054140"/>
            <a:ext cx="14285180" cy="4475281"/>
          </a:xfrm>
          <a:prstGeom prst="rect">
            <a:avLst/>
          </a:prstGeom>
        </p:spPr>
      </p:pic>
      <p:sp>
        <p:nvSpPr>
          <p:cNvPr id="8" name="ZoneTexte 7">
            <a:extLst>
              <a:ext uri="{FF2B5EF4-FFF2-40B4-BE49-F238E27FC236}">
                <a16:creationId xmlns:a16="http://schemas.microsoft.com/office/drawing/2014/main" id="{891DEF0D-F223-6CE5-BEAA-77B047CDBEE5}"/>
              </a:ext>
            </a:extLst>
          </p:cNvPr>
          <p:cNvSpPr txBox="1"/>
          <p:nvPr/>
        </p:nvSpPr>
        <p:spPr>
          <a:xfrm>
            <a:off x="1490127" y="4655979"/>
            <a:ext cx="4381500" cy="5016758"/>
          </a:xfrm>
          <a:prstGeom prst="rect">
            <a:avLst/>
          </a:prstGeom>
          <a:noFill/>
        </p:spPr>
        <p:txBody>
          <a:bodyPr wrap="square" rtlCol="0">
            <a:spAutoFit/>
          </a:bodyPr>
          <a:lstStyle/>
          <a:p>
            <a:r>
              <a:rPr lang="fr-FR" sz="3200" dirty="0"/>
              <a:t>L'approche recommandée pour exprimer les dates et les heures dans plusieurs fuseaux horaires consiste à inclure des dimensions de date et d'heure du jour distinctes correspondant aux dates locales et équivalentes</a:t>
            </a:r>
            <a:endParaRPr lang="fr-MA" sz="3200" dirty="0"/>
          </a:p>
        </p:txBody>
      </p:sp>
      <p:sp>
        <p:nvSpPr>
          <p:cNvPr id="11" name="ZoneTexte 10">
            <a:extLst>
              <a:ext uri="{FF2B5EF4-FFF2-40B4-BE49-F238E27FC236}">
                <a16:creationId xmlns:a16="http://schemas.microsoft.com/office/drawing/2014/main" id="{AAB8B70B-4B27-684B-5195-3D5E1A3BE9B2}"/>
              </a:ext>
            </a:extLst>
          </p:cNvPr>
          <p:cNvSpPr txBox="1"/>
          <p:nvPr/>
        </p:nvSpPr>
        <p:spPr>
          <a:xfrm>
            <a:off x="13146488" y="4964152"/>
            <a:ext cx="3772488" cy="5016758"/>
          </a:xfrm>
          <a:prstGeom prst="rect">
            <a:avLst/>
          </a:prstGeom>
          <a:noFill/>
        </p:spPr>
        <p:txBody>
          <a:bodyPr wrap="square" rtlCol="0">
            <a:spAutoFit/>
          </a:bodyPr>
          <a:lstStyle/>
          <a:p>
            <a:r>
              <a:rPr lang="fr-FR" sz="3200" dirty="0"/>
              <a:t>Les dimensions de l'heure de la journée, prennent en charge les regroupements de périodes de temps tels que les numéros d'équipe ou les désignations de tranches horaires des périodes de pointe.</a:t>
            </a:r>
            <a:endParaRPr lang="fr-MA" sz="3200" dirty="0"/>
          </a:p>
        </p:txBody>
      </p:sp>
    </p:spTree>
    <p:extLst>
      <p:ext uri="{BB962C8B-B14F-4D97-AF65-F5344CB8AC3E}">
        <p14:creationId xmlns:p14="http://schemas.microsoft.com/office/powerpoint/2010/main" val="224563559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3" name="AutoShape 3"/>
          <p:cNvSpPr/>
          <p:nvPr/>
        </p:nvSpPr>
        <p:spPr>
          <a:xfrm>
            <a:off x="0" y="0"/>
            <a:ext cx="6000515" cy="10646397"/>
          </a:xfrm>
          <a:prstGeom prst="rect">
            <a:avLst/>
          </a:prstGeom>
          <a:solidFill>
            <a:srgbClr val="5E76AB"/>
          </a:solidFill>
        </p:spPr>
      </p:sp>
      <p:pic>
        <p:nvPicPr>
          <p:cNvPr id="1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568265">
            <a:off x="123077" y="-699602"/>
            <a:ext cx="5012670" cy="3358489"/>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568265">
            <a:off x="174959" y="7089664"/>
            <a:ext cx="5012670" cy="3358489"/>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150448">
            <a:off x="14114092" y="1285520"/>
            <a:ext cx="7103843" cy="1811480"/>
          </a:xfrm>
          <a:prstGeom prst="rect">
            <a:avLst/>
          </a:prstGeom>
        </p:spPr>
      </p:pic>
      <p:sp>
        <p:nvSpPr>
          <p:cNvPr id="9" name="TextBox 9"/>
          <p:cNvSpPr txBox="1"/>
          <p:nvPr/>
        </p:nvSpPr>
        <p:spPr>
          <a:xfrm>
            <a:off x="1796490" y="2595359"/>
            <a:ext cx="4492186" cy="561975"/>
          </a:xfrm>
          <a:prstGeom prst="rect">
            <a:avLst/>
          </a:prstGeom>
        </p:spPr>
        <p:txBody>
          <a:bodyPr lIns="0" tIns="0" rIns="0" bIns="0" rtlCol="0" anchor="t">
            <a:spAutoFit/>
          </a:bodyPr>
          <a:lstStyle/>
          <a:p>
            <a:pPr>
              <a:lnSpc>
                <a:spcPts val="4470"/>
              </a:lnSpc>
            </a:pPr>
            <a:endParaRPr/>
          </a:p>
        </p:txBody>
      </p:sp>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3248361" y="1000560"/>
            <a:ext cx="7103843" cy="1811480"/>
          </a:xfrm>
          <a:prstGeom prst="rect">
            <a:avLst/>
          </a:prstGeom>
        </p:spPr>
      </p:pic>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3438861" y="1191060"/>
            <a:ext cx="7103843" cy="1811480"/>
          </a:xfrm>
          <a:prstGeom prst="rect">
            <a:avLst/>
          </a:prstGeom>
        </p:spPr>
      </p:pic>
      <p:sp>
        <p:nvSpPr>
          <p:cNvPr id="12" name="ZoneTexte 11"/>
          <p:cNvSpPr txBox="1"/>
          <p:nvPr/>
        </p:nvSpPr>
        <p:spPr>
          <a:xfrm>
            <a:off x="9004576" y="2449447"/>
            <a:ext cx="8189682" cy="923330"/>
          </a:xfrm>
          <a:prstGeom prst="rect">
            <a:avLst/>
          </a:prstGeom>
          <a:noFill/>
        </p:spPr>
        <p:txBody>
          <a:bodyPr wrap="square" rtlCol="0">
            <a:spAutoFit/>
          </a:bodyPr>
          <a:lstStyle/>
          <a:p>
            <a:endParaRPr lang="fr-FR" dirty="0"/>
          </a:p>
          <a:p>
            <a:endParaRPr lang="fr-FR" dirty="0"/>
          </a:p>
          <a:p>
            <a:endParaRPr lang="fr-FR" dirty="0"/>
          </a:p>
        </p:txBody>
      </p:sp>
      <p:sp>
        <p:nvSpPr>
          <p:cNvPr id="15" name="Rectangle 14"/>
          <p:cNvSpPr/>
          <p:nvPr/>
        </p:nvSpPr>
        <p:spPr>
          <a:xfrm>
            <a:off x="6836209" y="2911112"/>
            <a:ext cx="9720717" cy="5447645"/>
          </a:xfrm>
          <a:prstGeom prst="rect">
            <a:avLst/>
          </a:prstGeom>
        </p:spPr>
        <p:txBody>
          <a:bodyPr wrap="square">
            <a:spAutoFit/>
          </a:bodyPr>
          <a:lstStyle/>
          <a:p>
            <a:endParaRPr lang="fr-FR" sz="2800" b="1" dirty="0">
              <a:solidFill>
                <a:schemeClr val="tx2"/>
              </a:solidFill>
              <a:effectLst>
                <a:outerShdw blurRad="38100" dist="38100" dir="2700000" algn="tl">
                  <a:srgbClr val="000000">
                    <a:alpha val="43137"/>
                  </a:srgbClr>
                </a:outerShdw>
              </a:effectLst>
            </a:endParaRPr>
          </a:p>
          <a:p>
            <a:pPr marL="457200" indent="-457200" algn="just">
              <a:buFont typeface="Wingdings" panose="05000000000000000000" pitchFamily="2" charset="2"/>
              <a:buChar char="q"/>
            </a:pPr>
            <a:r>
              <a:rPr lang="fr-FR" sz="3200" b="0" i="0" dirty="0">
                <a:solidFill>
                  <a:srgbClr val="202124"/>
                </a:solidFill>
                <a:effectLst/>
                <a:latin typeface="Roboto" panose="02000000000000000000" pitchFamily="2" charset="0"/>
              </a:rPr>
              <a:t>Toutes les techniques centrées sur les bases de données relèvent du thème général de la </a:t>
            </a:r>
            <a:r>
              <a:rPr lang="fr-FR" sz="3200" dirty="0">
                <a:solidFill>
                  <a:srgbClr val="202124"/>
                </a:solidFill>
                <a:latin typeface="Roboto" panose="02000000000000000000" pitchFamily="2" charset="0"/>
              </a:rPr>
              <a:t>« </a:t>
            </a:r>
            <a:r>
              <a:rPr lang="fr-FR" sz="3200" b="0" i="0" dirty="0">
                <a:solidFill>
                  <a:srgbClr val="202124"/>
                </a:solidFill>
                <a:effectLst/>
                <a:latin typeface="Roboto" panose="02000000000000000000" pitchFamily="2" charset="0"/>
              </a:rPr>
              <a:t>localisation ».</a:t>
            </a:r>
          </a:p>
          <a:p>
            <a:pPr marL="457200" indent="-457200" algn="just">
              <a:buFont typeface="Wingdings" panose="05000000000000000000" pitchFamily="2" charset="2"/>
              <a:buChar char="q"/>
            </a:pPr>
            <a:r>
              <a:rPr lang="fr-FR" sz="3200" b="0" i="0" dirty="0">
                <a:solidFill>
                  <a:srgbClr val="202124"/>
                </a:solidFill>
                <a:effectLst/>
                <a:latin typeface="Roboto" panose="02000000000000000000" pitchFamily="2" charset="0"/>
              </a:rPr>
              <a:t>Le système DW/BI conçu pour servir les utilisateurs professionnels dans de nombreux pays doit être conçu pour ces problèmes de localisation .</a:t>
            </a:r>
          </a:p>
          <a:p>
            <a:pPr marL="457200" indent="-457200" algn="just">
              <a:buFont typeface="Wingdings" panose="05000000000000000000" pitchFamily="2" charset="2"/>
              <a:buChar char="q"/>
            </a:pPr>
            <a:r>
              <a:rPr lang="fr-FR" sz="3200" dirty="0">
                <a:solidFill>
                  <a:srgbClr val="202124"/>
                </a:solidFill>
                <a:latin typeface="Roboto" panose="02000000000000000000" pitchFamily="2" charset="0"/>
              </a:rPr>
              <a:t>les vacances se déroulent différemment selon différents calendriers sur différents pays ou parties du monde.</a:t>
            </a:r>
          </a:p>
        </p:txBody>
      </p:sp>
      <p:sp>
        <p:nvSpPr>
          <p:cNvPr id="16" name="Rectangle 15"/>
          <p:cNvSpPr/>
          <p:nvPr/>
        </p:nvSpPr>
        <p:spPr>
          <a:xfrm>
            <a:off x="5818807" y="1712059"/>
            <a:ext cx="10772424" cy="1107996"/>
          </a:xfrm>
          <a:prstGeom prst="rect">
            <a:avLst/>
          </a:prstGeom>
        </p:spPr>
        <p:txBody>
          <a:bodyPr wrap="square">
            <a:spAutoFit/>
          </a:bodyPr>
          <a:lstStyle/>
          <a:p>
            <a:pPr algn="ctr"/>
            <a:r>
              <a:rPr lang="fr-MA" sz="6600" dirty="0">
                <a:solidFill>
                  <a:srgbClr val="0070C0"/>
                </a:solidFill>
                <a:effectLst>
                  <a:outerShdw blurRad="38100" dist="38100" dir="2700000" algn="tl">
                    <a:srgbClr val="000000">
                      <a:alpha val="43137"/>
                    </a:srgbClr>
                  </a:outerShdw>
                </a:effectLst>
              </a:rPr>
              <a:t>Récapitulatif de la localisation</a:t>
            </a:r>
            <a:r>
              <a:rPr lang="fr-FR" sz="6600" dirty="0">
                <a:solidFill>
                  <a:srgbClr val="0070C0"/>
                </a:solidFill>
                <a:effectLst>
                  <a:outerShdw blurRad="38100" dist="38100" dir="2700000" algn="tl">
                    <a:srgbClr val="000000">
                      <a:alpha val="43137"/>
                    </a:srgbClr>
                  </a:outerShdw>
                </a:effectLst>
              </a:rPr>
              <a:t> </a:t>
            </a:r>
          </a:p>
        </p:txBody>
      </p:sp>
    </p:spTree>
    <p:extLst>
      <p:ext uri="{BB962C8B-B14F-4D97-AF65-F5344CB8AC3E}">
        <p14:creationId xmlns:p14="http://schemas.microsoft.com/office/powerpoint/2010/main" val="311503654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animEffect transition="in" filter="fade">
                                      <p:cBhvr>
                                        <p:cTn id="7" dur="1000"/>
                                        <p:tgtEl>
                                          <p:spTgt spid="15">
                                            <p:txEl>
                                              <p:pRg st="1" end="1"/>
                                            </p:txEl>
                                          </p:spTgt>
                                        </p:tgtEl>
                                      </p:cBhvr>
                                    </p:animEffect>
                                    <p:anim calcmode="lin" valueType="num">
                                      <p:cBhvr>
                                        <p:cTn id="8" dur="1000" fill="hold"/>
                                        <p:tgtEl>
                                          <p:spTgt spid="1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xEl>
                                              <p:pRg st="2" end="2"/>
                                            </p:txEl>
                                          </p:spTgt>
                                        </p:tgtEl>
                                        <p:attrNameLst>
                                          <p:attrName>style.visibility</p:attrName>
                                        </p:attrNameLst>
                                      </p:cBhvr>
                                      <p:to>
                                        <p:strVal val="visible"/>
                                      </p:to>
                                    </p:set>
                                    <p:animEffect transition="in" filter="fade">
                                      <p:cBhvr>
                                        <p:cTn id="14" dur="1000"/>
                                        <p:tgtEl>
                                          <p:spTgt spid="15">
                                            <p:txEl>
                                              <p:pRg st="2" end="2"/>
                                            </p:txEl>
                                          </p:spTgt>
                                        </p:tgtEl>
                                      </p:cBhvr>
                                    </p:animEffect>
                                    <p:anim calcmode="lin" valueType="num">
                                      <p:cBhvr>
                                        <p:cTn id="15" dur="1000" fill="hold"/>
                                        <p:tgtEl>
                                          <p:spTgt spid="1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5">
                                            <p:txEl>
                                              <p:pRg st="3" end="3"/>
                                            </p:txEl>
                                          </p:spTgt>
                                        </p:tgtEl>
                                        <p:attrNameLst>
                                          <p:attrName>style.visibility</p:attrName>
                                        </p:attrNameLst>
                                      </p:cBhvr>
                                      <p:to>
                                        <p:strVal val="visible"/>
                                      </p:to>
                                    </p:set>
                                    <p:animEffect transition="in" filter="fade">
                                      <p:cBhvr>
                                        <p:cTn id="21" dur="1000"/>
                                        <p:tgtEl>
                                          <p:spTgt spid="15">
                                            <p:txEl>
                                              <p:pRg st="3" end="3"/>
                                            </p:txEl>
                                          </p:spTgt>
                                        </p:tgtEl>
                                      </p:cBhvr>
                                    </p:animEffect>
                                    <p:anim calcmode="lin" valueType="num">
                                      <p:cBhvr>
                                        <p:cTn id="22" dur="1000" fill="hold"/>
                                        <p:tgtEl>
                                          <p:spTgt spid="1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rgbClr val="597BB4">
              <a:alpha val="29804"/>
            </a:srgbClr>
          </a:solidFill>
        </p:spPr>
      </p:sp>
      <p:sp>
        <p:nvSpPr>
          <p:cNvPr id="3" name="AutoShape 3"/>
          <p:cNvSpPr/>
          <p:nvPr/>
        </p:nvSpPr>
        <p:spPr>
          <a:xfrm>
            <a:off x="1028700" y="1028700"/>
            <a:ext cx="16230600" cy="8914506"/>
          </a:xfrm>
          <a:prstGeom prst="rect">
            <a:avLst/>
          </a:prstGeom>
          <a:solidFill>
            <a:srgbClr val="052896">
              <a:alpha val="92941"/>
            </a:srgb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700000">
            <a:off x="11317100" y="-753954"/>
            <a:ext cx="6734956" cy="3098080"/>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401299">
            <a:off x="13863927" y="8084378"/>
            <a:ext cx="4649196" cy="2347844"/>
          </a:xfrm>
          <a:prstGeom prst="rect">
            <a:avLst/>
          </a:prstGeom>
        </p:spPr>
      </p:pic>
      <p:sp>
        <p:nvSpPr>
          <p:cNvPr id="11" name="Rectangle 10"/>
          <p:cNvSpPr/>
          <p:nvPr/>
        </p:nvSpPr>
        <p:spPr>
          <a:xfrm>
            <a:off x="2690566" y="3694625"/>
            <a:ext cx="12268200" cy="5016758"/>
          </a:xfrm>
          <a:prstGeom prst="rect">
            <a:avLst/>
          </a:prstGeom>
        </p:spPr>
        <p:txBody>
          <a:bodyPr wrap="square">
            <a:spAutoFit/>
          </a:bodyPr>
          <a:lstStyle/>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Recettes tarifaires de base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Frais d'installation pour les passagers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Taxe d'aéroport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Taxe gouvernementale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Frais de bagages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Frais de mise à niveau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Frais de transaction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Miles parcourus par segment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Segment Miles gagnés </a:t>
            </a:r>
          </a:p>
          <a:p>
            <a:pPr marL="457200" indent="-457200" algn="just">
              <a:buFont typeface="Wingdings" panose="05000000000000000000" pitchFamily="2" charset="2"/>
              <a:buChar char="Ø"/>
            </a:pPr>
            <a:r>
              <a:rPr lang="fr-FR" sz="3200" dirty="0">
                <a:solidFill>
                  <a:schemeClr val="bg1"/>
                </a:solidFill>
                <a:latin typeface="Roboto" panose="02000000000000000000" pitchFamily="2" charset="0"/>
              </a:rPr>
              <a:t>Remises promotionnelles</a:t>
            </a:r>
          </a:p>
        </p:txBody>
      </p:sp>
      <p:sp>
        <p:nvSpPr>
          <p:cNvPr id="12" name="ZoneTexte 11"/>
          <p:cNvSpPr txBox="1"/>
          <p:nvPr/>
        </p:nvSpPr>
        <p:spPr>
          <a:xfrm>
            <a:off x="1208530" y="1637511"/>
            <a:ext cx="16230600" cy="1569660"/>
          </a:xfrm>
          <a:prstGeom prst="rect">
            <a:avLst/>
          </a:prstGeom>
          <a:noFill/>
        </p:spPr>
        <p:txBody>
          <a:bodyPr wrap="square" rtlCol="0">
            <a:spAutoFit/>
          </a:bodyPr>
          <a:lstStyle/>
          <a:p>
            <a:r>
              <a:rPr lang="fr-FR" sz="9600" spc="-120" dirty="0">
                <a:solidFill>
                  <a:srgbClr val="FDFAE6"/>
                </a:solidFill>
                <a:latin typeface="Glacial Indifference Bold"/>
              </a:rPr>
              <a:t>Identifier les mesures </a:t>
            </a:r>
          </a:p>
        </p:txBody>
      </p:sp>
    </p:spTree>
    <p:extLst>
      <p:ext uri="{BB962C8B-B14F-4D97-AF65-F5344CB8AC3E}">
        <p14:creationId xmlns:p14="http://schemas.microsoft.com/office/powerpoint/2010/main" val="2806613808"/>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1" end="1"/>
                                            </p:txEl>
                                          </p:spTgt>
                                        </p:tgtEl>
                                        <p:attrNameLst>
                                          <p:attrName>style.visibility</p:attrName>
                                        </p:attrNameLst>
                                      </p:cBhvr>
                                      <p:to>
                                        <p:strVal val="visible"/>
                                      </p:to>
                                    </p:set>
                                    <p:animEffect transition="in" filter="fade">
                                      <p:cBhvr>
                                        <p:cTn id="21" dur="1000"/>
                                        <p:tgtEl>
                                          <p:spTgt spid="11">
                                            <p:txEl>
                                              <p:pRg st="1" end="1"/>
                                            </p:txEl>
                                          </p:spTgt>
                                        </p:tgtEl>
                                      </p:cBhvr>
                                    </p:animEffect>
                                    <p:anim calcmode="lin" valueType="num">
                                      <p:cBhvr>
                                        <p:cTn id="22"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xEl>
                                              <p:pRg st="2" end="2"/>
                                            </p:txEl>
                                          </p:spTgt>
                                        </p:tgtEl>
                                        <p:attrNameLst>
                                          <p:attrName>style.visibility</p:attrName>
                                        </p:attrNameLst>
                                      </p:cBhvr>
                                      <p:to>
                                        <p:strVal val="visible"/>
                                      </p:to>
                                    </p:set>
                                    <p:animEffect transition="in" filter="fade">
                                      <p:cBhvr>
                                        <p:cTn id="28" dur="1000"/>
                                        <p:tgtEl>
                                          <p:spTgt spid="11">
                                            <p:txEl>
                                              <p:pRg st="2" end="2"/>
                                            </p:txEl>
                                          </p:spTgt>
                                        </p:tgtEl>
                                      </p:cBhvr>
                                    </p:animEffect>
                                    <p:anim calcmode="lin" valueType="num">
                                      <p:cBhvr>
                                        <p:cTn id="29"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1">
                                            <p:txEl>
                                              <p:pRg st="3" end="3"/>
                                            </p:txEl>
                                          </p:spTgt>
                                        </p:tgtEl>
                                        <p:attrNameLst>
                                          <p:attrName>style.visibility</p:attrName>
                                        </p:attrNameLst>
                                      </p:cBhvr>
                                      <p:to>
                                        <p:strVal val="visible"/>
                                      </p:to>
                                    </p:set>
                                    <p:animEffect transition="in" filter="fade">
                                      <p:cBhvr>
                                        <p:cTn id="35" dur="1000"/>
                                        <p:tgtEl>
                                          <p:spTgt spid="11">
                                            <p:txEl>
                                              <p:pRg st="3" end="3"/>
                                            </p:txEl>
                                          </p:spTgt>
                                        </p:tgtEl>
                                      </p:cBhvr>
                                    </p:animEffect>
                                    <p:anim calcmode="lin" valueType="num">
                                      <p:cBhvr>
                                        <p:cTn id="36"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1">
                                            <p:txEl>
                                              <p:pRg st="4" end="4"/>
                                            </p:txEl>
                                          </p:spTgt>
                                        </p:tgtEl>
                                        <p:attrNameLst>
                                          <p:attrName>style.visibility</p:attrName>
                                        </p:attrNameLst>
                                      </p:cBhvr>
                                      <p:to>
                                        <p:strVal val="visible"/>
                                      </p:to>
                                    </p:set>
                                    <p:animEffect transition="in" filter="fade">
                                      <p:cBhvr>
                                        <p:cTn id="42" dur="1000"/>
                                        <p:tgtEl>
                                          <p:spTgt spid="11">
                                            <p:txEl>
                                              <p:pRg st="4" end="4"/>
                                            </p:txEl>
                                          </p:spTgt>
                                        </p:tgtEl>
                                      </p:cBhvr>
                                    </p:animEffect>
                                    <p:anim calcmode="lin" valueType="num">
                                      <p:cBhvr>
                                        <p:cTn id="43"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1">
                                            <p:txEl>
                                              <p:pRg st="5" end="5"/>
                                            </p:txEl>
                                          </p:spTgt>
                                        </p:tgtEl>
                                        <p:attrNameLst>
                                          <p:attrName>style.visibility</p:attrName>
                                        </p:attrNameLst>
                                      </p:cBhvr>
                                      <p:to>
                                        <p:strVal val="visible"/>
                                      </p:to>
                                    </p:set>
                                    <p:animEffect transition="in" filter="fade">
                                      <p:cBhvr>
                                        <p:cTn id="49" dur="1000"/>
                                        <p:tgtEl>
                                          <p:spTgt spid="11">
                                            <p:txEl>
                                              <p:pRg st="5" end="5"/>
                                            </p:txEl>
                                          </p:spTgt>
                                        </p:tgtEl>
                                      </p:cBhvr>
                                    </p:animEffect>
                                    <p:anim calcmode="lin" valueType="num">
                                      <p:cBhvr>
                                        <p:cTn id="50"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1">
                                            <p:txEl>
                                              <p:pRg st="6" end="6"/>
                                            </p:txEl>
                                          </p:spTgt>
                                        </p:tgtEl>
                                        <p:attrNameLst>
                                          <p:attrName>style.visibility</p:attrName>
                                        </p:attrNameLst>
                                      </p:cBhvr>
                                      <p:to>
                                        <p:strVal val="visible"/>
                                      </p:to>
                                    </p:set>
                                    <p:animEffect transition="in" filter="fade">
                                      <p:cBhvr>
                                        <p:cTn id="56" dur="1000"/>
                                        <p:tgtEl>
                                          <p:spTgt spid="11">
                                            <p:txEl>
                                              <p:pRg st="6" end="6"/>
                                            </p:txEl>
                                          </p:spTgt>
                                        </p:tgtEl>
                                      </p:cBhvr>
                                    </p:animEffect>
                                    <p:anim calcmode="lin" valueType="num">
                                      <p:cBhvr>
                                        <p:cTn id="57"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1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11">
                                            <p:txEl>
                                              <p:pRg st="7" end="7"/>
                                            </p:txEl>
                                          </p:spTgt>
                                        </p:tgtEl>
                                        <p:attrNameLst>
                                          <p:attrName>style.visibility</p:attrName>
                                        </p:attrNameLst>
                                      </p:cBhvr>
                                      <p:to>
                                        <p:strVal val="visible"/>
                                      </p:to>
                                    </p:set>
                                    <p:animEffect transition="in" filter="fade">
                                      <p:cBhvr>
                                        <p:cTn id="63" dur="1000"/>
                                        <p:tgtEl>
                                          <p:spTgt spid="11">
                                            <p:txEl>
                                              <p:pRg st="7" end="7"/>
                                            </p:txEl>
                                          </p:spTgt>
                                        </p:tgtEl>
                                      </p:cBhvr>
                                    </p:animEffect>
                                    <p:anim calcmode="lin" valueType="num">
                                      <p:cBhvr>
                                        <p:cTn id="64" dur="1000" fill="hold"/>
                                        <p:tgtEl>
                                          <p:spTgt spid="11">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11">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11">
                                            <p:txEl>
                                              <p:pRg st="8" end="8"/>
                                            </p:txEl>
                                          </p:spTgt>
                                        </p:tgtEl>
                                        <p:attrNameLst>
                                          <p:attrName>style.visibility</p:attrName>
                                        </p:attrNameLst>
                                      </p:cBhvr>
                                      <p:to>
                                        <p:strVal val="visible"/>
                                      </p:to>
                                    </p:set>
                                    <p:animEffect transition="in" filter="fade">
                                      <p:cBhvr>
                                        <p:cTn id="70" dur="1000"/>
                                        <p:tgtEl>
                                          <p:spTgt spid="11">
                                            <p:txEl>
                                              <p:pRg st="8" end="8"/>
                                            </p:txEl>
                                          </p:spTgt>
                                        </p:tgtEl>
                                      </p:cBhvr>
                                    </p:animEffect>
                                    <p:anim calcmode="lin" valueType="num">
                                      <p:cBhvr>
                                        <p:cTn id="71" dur="1000" fill="hold"/>
                                        <p:tgtEl>
                                          <p:spTgt spid="11">
                                            <p:txEl>
                                              <p:pRg st="8" end="8"/>
                                            </p:txEl>
                                          </p:spTgt>
                                        </p:tgtEl>
                                        <p:attrNameLst>
                                          <p:attrName>ppt_x</p:attrName>
                                        </p:attrNameLst>
                                      </p:cBhvr>
                                      <p:tavLst>
                                        <p:tav tm="0">
                                          <p:val>
                                            <p:strVal val="#ppt_x"/>
                                          </p:val>
                                        </p:tav>
                                        <p:tav tm="100000">
                                          <p:val>
                                            <p:strVal val="#ppt_x"/>
                                          </p:val>
                                        </p:tav>
                                      </p:tavLst>
                                    </p:anim>
                                    <p:anim calcmode="lin" valueType="num">
                                      <p:cBhvr>
                                        <p:cTn id="72" dur="1000" fill="hold"/>
                                        <p:tgtEl>
                                          <p:spTgt spid="11">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nodeType="clickEffect">
                                  <p:stCondLst>
                                    <p:cond delay="0"/>
                                  </p:stCondLst>
                                  <p:childTnLst>
                                    <p:set>
                                      <p:cBhvr>
                                        <p:cTn id="76" dur="1" fill="hold">
                                          <p:stCondLst>
                                            <p:cond delay="0"/>
                                          </p:stCondLst>
                                        </p:cTn>
                                        <p:tgtEl>
                                          <p:spTgt spid="11">
                                            <p:txEl>
                                              <p:pRg st="9" end="9"/>
                                            </p:txEl>
                                          </p:spTgt>
                                        </p:tgtEl>
                                        <p:attrNameLst>
                                          <p:attrName>style.visibility</p:attrName>
                                        </p:attrNameLst>
                                      </p:cBhvr>
                                      <p:to>
                                        <p:strVal val="visible"/>
                                      </p:to>
                                    </p:set>
                                    <p:animEffect transition="in" filter="fade">
                                      <p:cBhvr>
                                        <p:cTn id="77" dur="1000"/>
                                        <p:tgtEl>
                                          <p:spTgt spid="11">
                                            <p:txEl>
                                              <p:pRg st="9" end="9"/>
                                            </p:txEl>
                                          </p:spTgt>
                                        </p:tgtEl>
                                      </p:cBhvr>
                                    </p:animEffect>
                                    <p:anim calcmode="lin" valueType="num">
                                      <p:cBhvr>
                                        <p:cTn id="78" dur="1000" fill="hold"/>
                                        <p:tgtEl>
                                          <p:spTgt spid="11">
                                            <p:txEl>
                                              <p:pRg st="9" end="9"/>
                                            </p:txEl>
                                          </p:spTgt>
                                        </p:tgtEl>
                                        <p:attrNameLst>
                                          <p:attrName>ppt_x</p:attrName>
                                        </p:attrNameLst>
                                      </p:cBhvr>
                                      <p:tavLst>
                                        <p:tav tm="0">
                                          <p:val>
                                            <p:strVal val="#ppt_x"/>
                                          </p:val>
                                        </p:tav>
                                        <p:tav tm="100000">
                                          <p:val>
                                            <p:strVal val="#ppt_x"/>
                                          </p:val>
                                        </p:tav>
                                      </p:tavLst>
                                    </p:anim>
                                    <p:anim calcmode="lin" valueType="num">
                                      <p:cBhvr>
                                        <p:cTn id="79" dur="1000" fill="hold"/>
                                        <p:tgtEl>
                                          <p:spTgt spid="11">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2" name="Image 11">
            <a:extLst>
              <a:ext uri="{FF2B5EF4-FFF2-40B4-BE49-F238E27FC236}">
                <a16:creationId xmlns:a16="http://schemas.microsoft.com/office/drawing/2014/main" id="{B85C3DD4-72A3-870F-327A-850EBC27F6D3}"/>
              </a:ext>
            </a:extLst>
          </p:cNvPr>
          <p:cNvPicPr>
            <a:picLocks noChangeAspect="1"/>
          </p:cNvPicPr>
          <p:nvPr/>
        </p:nvPicPr>
        <p:blipFill>
          <a:blip r:embed="rId7"/>
          <a:stretch>
            <a:fillRect/>
          </a:stretch>
        </p:blipFill>
        <p:spPr>
          <a:xfrm>
            <a:off x="2387175" y="1358587"/>
            <a:ext cx="11266247" cy="8263072"/>
          </a:xfrm>
          <a:prstGeom prst="rect">
            <a:avLst/>
          </a:prstGeom>
        </p:spPr>
      </p:pic>
    </p:spTree>
    <p:extLst>
      <p:ext uri="{BB962C8B-B14F-4D97-AF65-F5344CB8AC3E}">
        <p14:creationId xmlns:p14="http://schemas.microsoft.com/office/powerpoint/2010/main" val="32777136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5" name="Image 14">
            <a:extLst>
              <a:ext uri="{FF2B5EF4-FFF2-40B4-BE49-F238E27FC236}">
                <a16:creationId xmlns:a16="http://schemas.microsoft.com/office/drawing/2014/main" id="{73E9C423-D87A-A8B6-5F75-A6D23B65A321}"/>
              </a:ext>
            </a:extLst>
          </p:cNvPr>
          <p:cNvPicPr>
            <a:picLocks noChangeAspect="1"/>
          </p:cNvPicPr>
          <p:nvPr/>
        </p:nvPicPr>
        <p:blipFill rotWithShape="1">
          <a:blip r:embed="rId7"/>
          <a:srcRect l="4040" t="3022" r="558" b="1952"/>
          <a:stretch/>
        </p:blipFill>
        <p:spPr>
          <a:xfrm>
            <a:off x="1265314" y="1333500"/>
            <a:ext cx="13246182" cy="7869370"/>
          </a:xfrm>
          <a:prstGeom prst="rect">
            <a:avLst/>
          </a:prstGeom>
        </p:spPr>
      </p:pic>
      <p:sp>
        <p:nvSpPr>
          <p:cNvPr id="16" name="ZoneTexte 15">
            <a:extLst>
              <a:ext uri="{FF2B5EF4-FFF2-40B4-BE49-F238E27FC236}">
                <a16:creationId xmlns:a16="http://schemas.microsoft.com/office/drawing/2014/main" id="{5D63F017-899C-5092-79A5-55298BC667F9}"/>
              </a:ext>
            </a:extLst>
          </p:cNvPr>
          <p:cNvSpPr txBox="1"/>
          <p:nvPr/>
        </p:nvSpPr>
        <p:spPr>
          <a:xfrm>
            <a:off x="1071432" y="315262"/>
            <a:ext cx="14630400"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Remplir les attributs</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2309731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B30421A3-476E-1E18-82AB-E9FCC43592E8}"/>
              </a:ext>
            </a:extLst>
          </p:cNvPr>
          <p:cNvPicPr>
            <a:picLocks noChangeAspect="1"/>
          </p:cNvPicPr>
          <p:nvPr/>
        </p:nvPicPr>
        <p:blipFill>
          <a:blip r:embed="rId7"/>
          <a:stretch>
            <a:fillRect/>
          </a:stretch>
        </p:blipFill>
        <p:spPr>
          <a:xfrm>
            <a:off x="2320645" y="2865976"/>
            <a:ext cx="12064980" cy="5630324"/>
          </a:xfrm>
          <a:prstGeom prst="rect">
            <a:avLst/>
          </a:prstGeom>
        </p:spPr>
      </p:pic>
      <p:sp>
        <p:nvSpPr>
          <p:cNvPr id="12" name="ZoneTexte 11">
            <a:extLst>
              <a:ext uri="{FF2B5EF4-FFF2-40B4-BE49-F238E27FC236}">
                <a16:creationId xmlns:a16="http://schemas.microsoft.com/office/drawing/2014/main" id="{29D912EA-AEA3-53CB-0F62-69390C2F140B}"/>
              </a:ext>
            </a:extLst>
          </p:cNvPr>
          <p:cNvSpPr txBox="1"/>
          <p:nvPr/>
        </p:nvSpPr>
        <p:spPr>
          <a:xfrm>
            <a:off x="2162894" y="1409513"/>
            <a:ext cx="14062355"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Mini-dimension des passagers </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941476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2" name="Image 11">
            <a:extLst>
              <a:ext uri="{FF2B5EF4-FFF2-40B4-BE49-F238E27FC236}">
                <a16:creationId xmlns:a16="http://schemas.microsoft.com/office/drawing/2014/main" id="{9634E18B-9132-9201-2A3E-0C549045D8A7}"/>
              </a:ext>
            </a:extLst>
          </p:cNvPr>
          <p:cNvPicPr>
            <a:picLocks noChangeAspect="1"/>
          </p:cNvPicPr>
          <p:nvPr/>
        </p:nvPicPr>
        <p:blipFill>
          <a:blip r:embed="rId7"/>
          <a:stretch>
            <a:fillRect/>
          </a:stretch>
        </p:blipFill>
        <p:spPr>
          <a:xfrm>
            <a:off x="2262297" y="3254718"/>
            <a:ext cx="11667771" cy="6421682"/>
          </a:xfrm>
          <a:prstGeom prst="rect">
            <a:avLst/>
          </a:prstGeom>
        </p:spPr>
      </p:pic>
      <p:sp>
        <p:nvSpPr>
          <p:cNvPr id="13" name="ZoneTexte 12">
            <a:extLst>
              <a:ext uri="{FF2B5EF4-FFF2-40B4-BE49-F238E27FC236}">
                <a16:creationId xmlns:a16="http://schemas.microsoft.com/office/drawing/2014/main" id="{508877FD-FA5F-2CB3-C058-37AC9219D8B7}"/>
              </a:ext>
            </a:extLst>
          </p:cNvPr>
          <p:cNvSpPr txBox="1"/>
          <p:nvPr/>
        </p:nvSpPr>
        <p:spPr>
          <a:xfrm>
            <a:off x="2163164" y="1731301"/>
            <a:ext cx="13352178"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Dimension classe(combinées)</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24710556"/>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E76A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401299">
            <a:off x="15638543" y="7301905"/>
            <a:ext cx="4649196" cy="2347844"/>
          </a:xfrm>
          <a:prstGeom prst="rect">
            <a:avLst/>
          </a:prstGeom>
        </p:spPr>
      </p:pic>
      <p:pic>
        <p:nvPicPr>
          <p:cNvPr id="3" name="Picture 3"/>
          <p:cNvPicPr>
            <a:picLocks noChangeAspect="1"/>
          </p:cNvPicPr>
          <p:nvPr/>
        </p:nvPicPr>
        <p:blipFill>
          <a:blip r:embed="rId4">
            <a:alphaModFix amt="6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944451">
            <a:off x="12875918" y="1196848"/>
            <a:ext cx="7103843" cy="1811480"/>
          </a:xfrm>
          <a:prstGeom prst="rect">
            <a:avLst/>
          </a:prstGeom>
        </p:spPr>
      </p:pic>
      <p:pic>
        <p:nvPicPr>
          <p:cNvPr id="4" name="Picture 4"/>
          <p:cNvPicPr>
            <a:picLocks noChangeAspect="1"/>
          </p:cNvPicPr>
          <p:nvPr/>
        </p:nvPicPr>
        <p:blipFill>
          <a:blip r:embed="rId2">
            <a:alphaModFix amt="61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401299">
            <a:off x="14267223" y="270226"/>
            <a:ext cx="5505474" cy="2780264"/>
          </a:xfrm>
          <a:prstGeom prst="rect">
            <a:avLst/>
          </a:prstGeom>
        </p:spPr>
      </p:pic>
      <p:grpSp>
        <p:nvGrpSpPr>
          <p:cNvPr id="5" name="Group 5"/>
          <p:cNvGrpSpPr>
            <a:grpSpLocks noChangeAspect="1"/>
          </p:cNvGrpSpPr>
          <p:nvPr/>
        </p:nvGrpSpPr>
        <p:grpSpPr>
          <a:xfrm>
            <a:off x="11587589" y="2965810"/>
            <a:ext cx="7500565" cy="4827592"/>
            <a:chOff x="0" y="0"/>
            <a:chExt cx="5513070" cy="3548380"/>
          </a:xfrm>
        </p:grpSpPr>
        <p:sp>
          <p:nvSpPr>
            <p:cNvPr id="6" name="Freeform 6"/>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1"/>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6">
                <a:alphaModFix amt="64000"/>
              </a:blip>
              <a:stretch>
                <a:fillRect l="-1617" r="-1617"/>
              </a:stretch>
            </a:blipFill>
          </p:spPr>
        </p:sp>
      </p:grpSp>
      <p:pic>
        <p:nvPicPr>
          <p:cNvPr id="7" name="Picture 7"/>
          <p:cNvPicPr>
            <a:picLocks noChangeAspect="1"/>
          </p:cNvPicPr>
          <p:nvPr/>
        </p:nvPicPr>
        <p:blipFill>
          <a:blip r:embed="rId2">
            <a:alphaModFix amt="49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401299">
            <a:off x="14228453" y="6719191"/>
            <a:ext cx="4649196" cy="2347844"/>
          </a:xfrm>
          <a:prstGeom prst="rect">
            <a:avLst/>
          </a:prstGeom>
        </p:spPr>
      </p:pic>
      <p:sp>
        <p:nvSpPr>
          <p:cNvPr id="8" name="Rectangle 7"/>
          <p:cNvSpPr/>
          <p:nvPr/>
        </p:nvSpPr>
        <p:spPr>
          <a:xfrm>
            <a:off x="537295" y="3542783"/>
            <a:ext cx="11046838" cy="5078313"/>
          </a:xfrm>
          <a:prstGeom prst="rect">
            <a:avLst/>
          </a:prstGeom>
        </p:spPr>
        <p:txBody>
          <a:bodyPr wrap="square">
            <a:spAutoFit/>
          </a:bodyPr>
          <a:lstStyle/>
          <a:p>
            <a:pPr algn="just"/>
            <a:r>
              <a:rPr lang="fr-FR" sz="3200" dirty="0">
                <a:solidFill>
                  <a:schemeClr val="bg1"/>
                </a:solidFill>
                <a:latin typeface="+mj-lt"/>
              </a:rPr>
              <a:t>	</a:t>
            </a:r>
            <a:r>
              <a:rPr lang="fr-FR" sz="3200" dirty="0">
                <a:solidFill>
                  <a:schemeClr val="bg1"/>
                </a:solidFill>
              </a:rPr>
              <a:t> </a:t>
            </a:r>
            <a:r>
              <a:rPr lang="fr-FR" sz="3600" dirty="0">
                <a:solidFill>
                  <a:schemeClr val="bg1"/>
                </a:solidFill>
                <a:latin typeface="+mj-lt"/>
                <a:cs typeface="Traditional Arabic" panose="02020603050405020304" pitchFamily="18" charset="-78"/>
              </a:rPr>
              <a:t>Le transport fait référence au mouvement de personnes, de biens ou de matériaux d'un endroit à un autre. Il peut impliquer l'utilisation de divers modes de transport, tels que les voitures, les autobus, les trains, les avions et les navires, et peut être public ou privé. Le transport joue un rôle crucial dans la vie quotidienne et dans l'économie, car il permet la circulation des biens et des personnes nécessaire au commerce et à la communication.</a:t>
            </a:r>
          </a:p>
        </p:txBody>
      </p:sp>
      <p:sp>
        <p:nvSpPr>
          <p:cNvPr id="9" name="Rectangle 8"/>
          <p:cNvSpPr/>
          <p:nvPr/>
        </p:nvSpPr>
        <p:spPr>
          <a:xfrm>
            <a:off x="1371600" y="770338"/>
            <a:ext cx="9144000" cy="1780039"/>
          </a:xfrm>
          <a:prstGeom prst="rect">
            <a:avLst/>
          </a:prstGeom>
        </p:spPr>
        <p:txBody>
          <a:bodyPr>
            <a:spAutoFit/>
          </a:bodyPr>
          <a:lstStyle/>
          <a:p>
            <a:pPr algn="ctr">
              <a:lnSpc>
                <a:spcPts val="14400"/>
              </a:lnSpc>
            </a:pPr>
            <a:r>
              <a:rPr lang="en-US" sz="8800" spc="-120" dirty="0">
                <a:solidFill>
                  <a:srgbClr val="FDFAE6"/>
                </a:solidFill>
                <a:latin typeface="+mj-lt"/>
              </a:rPr>
              <a:t>Introduction</a:t>
            </a:r>
            <a:r>
              <a:rPr lang="en-US" sz="8800" spc="-120" dirty="0">
                <a:solidFill>
                  <a:srgbClr val="FDFAE6"/>
                </a:solidFill>
                <a:latin typeface="Glacial Indifference Bold"/>
              </a:rPr>
              <a:t> </a:t>
            </a: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49A6E480-0BE3-7473-F72F-12C2E0CC60D7}"/>
              </a:ext>
            </a:extLst>
          </p:cNvPr>
          <p:cNvPicPr>
            <a:picLocks noChangeAspect="1"/>
          </p:cNvPicPr>
          <p:nvPr/>
        </p:nvPicPr>
        <p:blipFill>
          <a:blip r:embed="rId7"/>
          <a:stretch>
            <a:fillRect/>
          </a:stretch>
        </p:blipFill>
        <p:spPr>
          <a:xfrm>
            <a:off x="1108549" y="3503114"/>
            <a:ext cx="16183177" cy="4075265"/>
          </a:xfrm>
          <a:prstGeom prst="rect">
            <a:avLst/>
          </a:prstGeom>
        </p:spPr>
      </p:pic>
      <p:sp>
        <p:nvSpPr>
          <p:cNvPr id="13" name="ZoneTexte 12">
            <a:extLst>
              <a:ext uri="{FF2B5EF4-FFF2-40B4-BE49-F238E27FC236}">
                <a16:creationId xmlns:a16="http://schemas.microsoft.com/office/drawing/2014/main" id="{6E16DDA4-6869-9D63-1E58-B0664A4E20C5}"/>
              </a:ext>
            </a:extLst>
          </p:cNvPr>
          <p:cNvSpPr txBox="1"/>
          <p:nvPr/>
        </p:nvSpPr>
        <p:spPr>
          <a:xfrm>
            <a:off x="1537048" y="1469462"/>
            <a:ext cx="14630400"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Dimension d’itinéraire de la paire de villes</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06333635"/>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6C762DBF-499D-D0B8-E34D-85CFF776D3C8}"/>
              </a:ext>
            </a:extLst>
          </p:cNvPr>
          <p:cNvPicPr>
            <a:picLocks noChangeAspect="1"/>
          </p:cNvPicPr>
          <p:nvPr/>
        </p:nvPicPr>
        <p:blipFill>
          <a:blip r:embed="rId7"/>
          <a:stretch>
            <a:fillRect/>
          </a:stretch>
        </p:blipFill>
        <p:spPr>
          <a:xfrm>
            <a:off x="1374500" y="2327020"/>
            <a:ext cx="14471397" cy="5714999"/>
          </a:xfrm>
          <a:prstGeom prst="rect">
            <a:avLst/>
          </a:prstGeom>
        </p:spPr>
      </p:pic>
      <p:sp>
        <p:nvSpPr>
          <p:cNvPr id="13" name="ZoneTexte 12">
            <a:extLst>
              <a:ext uri="{FF2B5EF4-FFF2-40B4-BE49-F238E27FC236}">
                <a16:creationId xmlns:a16="http://schemas.microsoft.com/office/drawing/2014/main" id="{1B6A3CF2-20CF-990A-6401-52B1B241D6C0}"/>
              </a:ext>
            </a:extLst>
          </p:cNvPr>
          <p:cNvSpPr txBox="1"/>
          <p:nvPr/>
        </p:nvSpPr>
        <p:spPr>
          <a:xfrm>
            <a:off x="1374500" y="1239405"/>
            <a:ext cx="14630400" cy="1107996"/>
          </a:xfrm>
          <a:prstGeom prst="rect">
            <a:avLst/>
          </a:prstGeom>
          <a:noFill/>
        </p:spPr>
        <p:txBody>
          <a:bodyPr wrap="square" rtlCol="0">
            <a:spAutoFit/>
          </a:bodyPr>
          <a:lstStyle/>
          <a:p>
            <a:r>
              <a:rPr lang="fr-FR" sz="6600" dirty="0">
                <a:solidFill>
                  <a:srgbClr val="0070C0"/>
                </a:solidFill>
                <a:effectLst>
                  <a:outerShdw blurRad="38100" dist="38100" dir="2700000" algn="tl">
                    <a:srgbClr val="000000">
                      <a:alpha val="43137"/>
                    </a:srgbClr>
                  </a:outerShdw>
                </a:effectLst>
              </a:rPr>
              <a:t>Dimension Promotion</a:t>
            </a:r>
            <a:endParaRPr lang="fr-MA" sz="6600"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63211588"/>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rgbClr val="597BB4">
              <a:alpha val="29804"/>
            </a:srgbClr>
          </a:solidFill>
        </p:spPr>
      </p:sp>
      <p:sp>
        <p:nvSpPr>
          <p:cNvPr id="3" name="AutoShape 3"/>
          <p:cNvSpPr/>
          <p:nvPr/>
        </p:nvSpPr>
        <p:spPr>
          <a:xfrm>
            <a:off x="775486" y="1028700"/>
            <a:ext cx="16230600" cy="8914506"/>
          </a:xfrm>
          <a:prstGeom prst="rect">
            <a:avLst/>
          </a:prstGeom>
          <a:solidFill>
            <a:srgbClr val="052896">
              <a:alpha val="92941"/>
            </a:srgbClr>
          </a:solidFill>
        </p:spPr>
        <p:txBody>
          <a:bodyPr/>
          <a:lstStyle/>
          <a:p>
            <a:endParaRPr lang="fr-MA" dirty="0"/>
          </a:p>
        </p:txBody>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700000">
            <a:off x="12932286" y="-707262"/>
            <a:ext cx="6734956" cy="3098080"/>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401299">
            <a:off x="13863927" y="8084378"/>
            <a:ext cx="4649196" cy="2347844"/>
          </a:xfrm>
          <a:prstGeom prst="rect">
            <a:avLst/>
          </a:prstGeom>
        </p:spPr>
      </p:pic>
      <p:sp>
        <p:nvSpPr>
          <p:cNvPr id="11" name="Rectangle 10"/>
          <p:cNvSpPr/>
          <p:nvPr/>
        </p:nvSpPr>
        <p:spPr>
          <a:xfrm>
            <a:off x="1689886" y="3335917"/>
            <a:ext cx="14401799" cy="4832092"/>
          </a:xfrm>
          <a:prstGeom prst="rect">
            <a:avLst/>
          </a:prstGeom>
        </p:spPr>
        <p:txBody>
          <a:bodyPr wrap="square">
            <a:spAutoFit/>
          </a:bodyPr>
          <a:lstStyle/>
          <a:p>
            <a:pPr algn="just"/>
            <a:r>
              <a:rPr lang="fr-FR" sz="4400" dirty="0">
                <a:solidFill>
                  <a:schemeClr val="bg1"/>
                </a:solidFill>
                <a:latin typeface="+mj-lt"/>
              </a:rPr>
              <a:t>Dans cette étude de cas, nous examinons des tables de faits connexes à différents niveaux de granularité tout en soulignant les caractéristiques uniques des tables de faits décrivant des segments dans un voyage ou un réseau. Nous examinons de plus près les dimensions de date et d'heure, couvrant calendriers spécifiques à chaque pays et synchronisation sur plusieurs fuseaux horaires.</a:t>
            </a:r>
          </a:p>
        </p:txBody>
      </p:sp>
      <p:sp>
        <p:nvSpPr>
          <p:cNvPr id="12" name="Rectangle 11"/>
          <p:cNvSpPr/>
          <p:nvPr/>
        </p:nvSpPr>
        <p:spPr>
          <a:xfrm>
            <a:off x="1727427" y="1472705"/>
            <a:ext cx="13496557" cy="1569660"/>
          </a:xfrm>
          <a:prstGeom prst="rect">
            <a:avLst/>
          </a:prstGeom>
        </p:spPr>
        <p:txBody>
          <a:bodyPr wrap="square">
            <a:spAutoFit/>
          </a:bodyPr>
          <a:lstStyle/>
          <a:p>
            <a:pPr algn="ctr"/>
            <a:r>
              <a:rPr lang="fr-FR" sz="9600" spc="-120" dirty="0">
                <a:solidFill>
                  <a:srgbClr val="FDFAE6"/>
                </a:solidFill>
                <a:latin typeface="Glacial Indifference Bold"/>
              </a:rPr>
              <a:t>Conclusion</a:t>
            </a:r>
          </a:p>
        </p:txBody>
      </p:sp>
    </p:spTree>
    <p:extLst>
      <p:ext uri="{BB962C8B-B14F-4D97-AF65-F5344CB8AC3E}">
        <p14:creationId xmlns:p14="http://schemas.microsoft.com/office/powerpoint/2010/main" val="16113385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5289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31" b="31"/>
          <a:stretch>
            <a:fillRect/>
          </a:stretch>
        </p:blipFill>
        <p:spPr>
          <a:xfrm>
            <a:off x="66524" y="-582478"/>
            <a:ext cx="18221476" cy="11451955"/>
          </a:xfrm>
          <a:prstGeom prst="rect">
            <a:avLst/>
          </a:prstGeom>
        </p:spPr>
      </p:pic>
      <p:grpSp>
        <p:nvGrpSpPr>
          <p:cNvPr id="3" name="Group 3"/>
          <p:cNvGrpSpPr/>
          <p:nvPr/>
        </p:nvGrpSpPr>
        <p:grpSpPr>
          <a:xfrm>
            <a:off x="0" y="0"/>
            <a:ext cx="1332763" cy="1332763"/>
            <a:chOff x="0" y="0"/>
            <a:chExt cx="1913890" cy="1913890"/>
          </a:xfrm>
        </p:grpSpPr>
        <p:sp>
          <p:nvSpPr>
            <p:cNvPr id="4" name="Freeform 4"/>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5" name="Group 5"/>
          <p:cNvGrpSpPr/>
          <p:nvPr/>
        </p:nvGrpSpPr>
        <p:grpSpPr>
          <a:xfrm>
            <a:off x="1332763" y="1332763"/>
            <a:ext cx="1332763" cy="1332763"/>
            <a:chOff x="0" y="0"/>
            <a:chExt cx="1913890" cy="1913890"/>
          </a:xfrm>
        </p:grpSpPr>
        <p:sp>
          <p:nvSpPr>
            <p:cNvPr id="6" name="Freeform 6"/>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7" name="Group 7"/>
          <p:cNvGrpSpPr/>
          <p:nvPr/>
        </p:nvGrpSpPr>
        <p:grpSpPr>
          <a:xfrm>
            <a:off x="2665525" y="0"/>
            <a:ext cx="1332763" cy="1332763"/>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9" name="Group 9"/>
          <p:cNvGrpSpPr/>
          <p:nvPr/>
        </p:nvGrpSpPr>
        <p:grpSpPr>
          <a:xfrm>
            <a:off x="3998288" y="1332763"/>
            <a:ext cx="1332763" cy="1332763"/>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11" name="Group 11"/>
          <p:cNvGrpSpPr/>
          <p:nvPr/>
        </p:nvGrpSpPr>
        <p:grpSpPr>
          <a:xfrm>
            <a:off x="5331051" y="0"/>
            <a:ext cx="1332763" cy="1332763"/>
            <a:chOff x="0" y="0"/>
            <a:chExt cx="1913890" cy="1913890"/>
          </a:xfrm>
        </p:grpSpPr>
        <p:sp>
          <p:nvSpPr>
            <p:cNvPr id="12" name="Freeform 12"/>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64706"/>
              </a:srgbClr>
            </a:solidFill>
          </p:spPr>
        </p:sp>
      </p:grpSp>
      <p:grpSp>
        <p:nvGrpSpPr>
          <p:cNvPr id="13" name="Group 13"/>
          <p:cNvGrpSpPr/>
          <p:nvPr/>
        </p:nvGrpSpPr>
        <p:grpSpPr>
          <a:xfrm>
            <a:off x="7994481" y="0"/>
            <a:ext cx="1332763" cy="1332763"/>
            <a:chOff x="0" y="0"/>
            <a:chExt cx="1913890" cy="1913890"/>
          </a:xfrm>
        </p:grpSpPr>
        <p:sp>
          <p:nvSpPr>
            <p:cNvPr id="14" name="Freeform 14"/>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64706"/>
              </a:srgbClr>
            </a:solidFill>
          </p:spPr>
        </p:sp>
      </p:grpSp>
      <p:grpSp>
        <p:nvGrpSpPr>
          <p:cNvPr id="15" name="Group 15"/>
          <p:cNvGrpSpPr/>
          <p:nvPr/>
        </p:nvGrpSpPr>
        <p:grpSpPr>
          <a:xfrm>
            <a:off x="6663814" y="1332763"/>
            <a:ext cx="1332763" cy="1332763"/>
            <a:chOff x="0" y="0"/>
            <a:chExt cx="1913890" cy="1913890"/>
          </a:xfrm>
        </p:grpSpPr>
        <p:sp>
          <p:nvSpPr>
            <p:cNvPr id="16" name="Freeform 16"/>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64706"/>
              </a:srgbClr>
            </a:solidFill>
          </p:spPr>
        </p:sp>
      </p:grpSp>
      <p:grpSp>
        <p:nvGrpSpPr>
          <p:cNvPr id="17" name="Group 17"/>
          <p:cNvGrpSpPr/>
          <p:nvPr/>
        </p:nvGrpSpPr>
        <p:grpSpPr>
          <a:xfrm>
            <a:off x="9362686" y="1337193"/>
            <a:ext cx="1332763" cy="1332763"/>
            <a:chOff x="0" y="0"/>
            <a:chExt cx="1913890" cy="1913890"/>
          </a:xfrm>
        </p:grpSpPr>
        <p:sp>
          <p:nvSpPr>
            <p:cNvPr id="18" name="Freeform 1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19" name="Group 17">
            <a:extLst>
              <a:ext uri="{FF2B5EF4-FFF2-40B4-BE49-F238E27FC236}">
                <a16:creationId xmlns:a16="http://schemas.microsoft.com/office/drawing/2014/main" id="{358DE5F4-639E-4EE1-A65A-778319E7B80D}"/>
              </a:ext>
            </a:extLst>
          </p:cNvPr>
          <p:cNvGrpSpPr/>
          <p:nvPr/>
        </p:nvGrpSpPr>
        <p:grpSpPr>
          <a:xfrm>
            <a:off x="13347489" y="15999"/>
            <a:ext cx="1332763" cy="1332763"/>
            <a:chOff x="0" y="0"/>
            <a:chExt cx="1913890" cy="1913890"/>
          </a:xfrm>
        </p:grpSpPr>
        <p:sp>
          <p:nvSpPr>
            <p:cNvPr id="20" name="Freeform 18">
              <a:extLst>
                <a:ext uri="{FF2B5EF4-FFF2-40B4-BE49-F238E27FC236}">
                  <a16:creationId xmlns:a16="http://schemas.microsoft.com/office/drawing/2014/main" id="{03FFE678-3994-47AD-A54B-5937AC803795}"/>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21" name="Group 17">
            <a:extLst>
              <a:ext uri="{FF2B5EF4-FFF2-40B4-BE49-F238E27FC236}">
                <a16:creationId xmlns:a16="http://schemas.microsoft.com/office/drawing/2014/main" id="{20F2049C-5528-4646-A39F-7B23BCC58C30}"/>
              </a:ext>
            </a:extLst>
          </p:cNvPr>
          <p:cNvGrpSpPr/>
          <p:nvPr/>
        </p:nvGrpSpPr>
        <p:grpSpPr>
          <a:xfrm>
            <a:off x="11966269" y="1332762"/>
            <a:ext cx="1332763" cy="1332763"/>
            <a:chOff x="0" y="0"/>
            <a:chExt cx="1913890" cy="1913890"/>
          </a:xfrm>
        </p:grpSpPr>
        <p:sp>
          <p:nvSpPr>
            <p:cNvPr id="22" name="Freeform 18">
              <a:extLst>
                <a:ext uri="{FF2B5EF4-FFF2-40B4-BE49-F238E27FC236}">
                  <a16:creationId xmlns:a16="http://schemas.microsoft.com/office/drawing/2014/main" id="{8F2D7DFF-4550-412E-9733-B9D802D4615C}"/>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23" name="Group 17">
            <a:extLst>
              <a:ext uri="{FF2B5EF4-FFF2-40B4-BE49-F238E27FC236}">
                <a16:creationId xmlns:a16="http://schemas.microsoft.com/office/drawing/2014/main" id="{9E14C8C6-8896-4167-8ADE-A9CC01203D09}"/>
              </a:ext>
            </a:extLst>
          </p:cNvPr>
          <p:cNvGrpSpPr/>
          <p:nvPr/>
        </p:nvGrpSpPr>
        <p:grpSpPr>
          <a:xfrm>
            <a:off x="10665793" y="15776"/>
            <a:ext cx="1332763" cy="1332763"/>
            <a:chOff x="0" y="0"/>
            <a:chExt cx="1913890" cy="1913890"/>
          </a:xfrm>
        </p:grpSpPr>
        <p:sp>
          <p:nvSpPr>
            <p:cNvPr id="24" name="Freeform 18">
              <a:extLst>
                <a:ext uri="{FF2B5EF4-FFF2-40B4-BE49-F238E27FC236}">
                  <a16:creationId xmlns:a16="http://schemas.microsoft.com/office/drawing/2014/main" id="{5188C317-3C9D-4524-9B23-2ADC21F1B1D1}"/>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25" name="Group 17">
            <a:extLst>
              <a:ext uri="{FF2B5EF4-FFF2-40B4-BE49-F238E27FC236}">
                <a16:creationId xmlns:a16="http://schemas.microsoft.com/office/drawing/2014/main" id="{81B0DBC3-2226-4A4D-AB41-703385D9016F}"/>
              </a:ext>
            </a:extLst>
          </p:cNvPr>
          <p:cNvGrpSpPr/>
          <p:nvPr/>
        </p:nvGrpSpPr>
        <p:grpSpPr>
          <a:xfrm>
            <a:off x="17319985" y="1290452"/>
            <a:ext cx="1332763" cy="1332763"/>
            <a:chOff x="0" y="0"/>
            <a:chExt cx="1913890" cy="1913890"/>
          </a:xfrm>
        </p:grpSpPr>
        <p:sp>
          <p:nvSpPr>
            <p:cNvPr id="26" name="Freeform 18">
              <a:extLst>
                <a:ext uri="{FF2B5EF4-FFF2-40B4-BE49-F238E27FC236}">
                  <a16:creationId xmlns:a16="http://schemas.microsoft.com/office/drawing/2014/main" id="{5DD30261-F4FA-490B-BCC9-5052EF5A32B7}"/>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27" name="Group 17">
            <a:extLst>
              <a:ext uri="{FF2B5EF4-FFF2-40B4-BE49-F238E27FC236}">
                <a16:creationId xmlns:a16="http://schemas.microsoft.com/office/drawing/2014/main" id="{DAC35877-5918-44A6-8422-4BC57A633D50}"/>
              </a:ext>
            </a:extLst>
          </p:cNvPr>
          <p:cNvGrpSpPr/>
          <p:nvPr/>
        </p:nvGrpSpPr>
        <p:grpSpPr>
          <a:xfrm>
            <a:off x="15959976" y="0"/>
            <a:ext cx="1332763" cy="1332763"/>
            <a:chOff x="0" y="0"/>
            <a:chExt cx="1913890" cy="1913890"/>
          </a:xfrm>
        </p:grpSpPr>
        <p:sp>
          <p:nvSpPr>
            <p:cNvPr id="28" name="Freeform 18">
              <a:extLst>
                <a:ext uri="{FF2B5EF4-FFF2-40B4-BE49-F238E27FC236}">
                  <a16:creationId xmlns:a16="http://schemas.microsoft.com/office/drawing/2014/main" id="{E0EAC655-1E8F-4D04-B9F4-AEB2FD153D11}"/>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grpSp>
        <p:nvGrpSpPr>
          <p:cNvPr id="29" name="Group 17">
            <a:extLst>
              <a:ext uri="{FF2B5EF4-FFF2-40B4-BE49-F238E27FC236}">
                <a16:creationId xmlns:a16="http://schemas.microsoft.com/office/drawing/2014/main" id="{FA4CAFE3-9A64-4120-A64B-54FC6E44BC30}"/>
              </a:ext>
            </a:extLst>
          </p:cNvPr>
          <p:cNvGrpSpPr/>
          <p:nvPr/>
        </p:nvGrpSpPr>
        <p:grpSpPr>
          <a:xfrm>
            <a:off x="14607390" y="1332761"/>
            <a:ext cx="1332763" cy="1332763"/>
            <a:chOff x="0" y="0"/>
            <a:chExt cx="1913890" cy="1913890"/>
          </a:xfrm>
        </p:grpSpPr>
        <p:sp>
          <p:nvSpPr>
            <p:cNvPr id="30" name="Freeform 18">
              <a:extLst>
                <a:ext uri="{FF2B5EF4-FFF2-40B4-BE49-F238E27FC236}">
                  <a16:creationId xmlns:a16="http://schemas.microsoft.com/office/drawing/2014/main" id="{D6835489-1A17-4D5F-A6C5-5A2B3D3B6F02}"/>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D2F2FC">
                <a:alpha val="50980"/>
              </a:srgbClr>
            </a:solidFill>
          </p:spPr>
        </p:sp>
      </p:grpSp>
      <p:sp>
        <p:nvSpPr>
          <p:cNvPr id="59" name="ZoneTexte 58">
            <a:extLst>
              <a:ext uri="{FF2B5EF4-FFF2-40B4-BE49-F238E27FC236}">
                <a16:creationId xmlns:a16="http://schemas.microsoft.com/office/drawing/2014/main" id="{14F44966-ECD9-4BD6-BFB2-0EC31894013B}"/>
              </a:ext>
            </a:extLst>
          </p:cNvPr>
          <p:cNvSpPr txBox="1"/>
          <p:nvPr/>
        </p:nvSpPr>
        <p:spPr>
          <a:xfrm>
            <a:off x="1638300" y="3081102"/>
            <a:ext cx="15011400" cy="5863144"/>
          </a:xfrm>
          <a:prstGeom prst="rect">
            <a:avLst/>
          </a:prstGeom>
          <a:noFill/>
        </p:spPr>
        <p:txBody>
          <a:bodyPr wrap="square" rtlCol="0">
            <a:spAutoFit/>
          </a:bodyPr>
          <a:lstStyle/>
          <a:p>
            <a:pPr algn="ctr"/>
            <a:r>
              <a:rPr lang="fr-FR" sz="12500" b="1" dirty="0">
                <a:solidFill>
                  <a:schemeClr val="bg1"/>
                </a:solidFill>
                <a:effectLst>
                  <a:outerShdw blurRad="38100" dist="38100" dir="2700000" algn="tl">
                    <a:srgbClr val="000000">
                      <a:alpha val="43137"/>
                    </a:srgbClr>
                  </a:outerShdw>
                </a:effectLst>
                <a:latin typeface="Arial Black" panose="020B0A04020102020204" pitchFamily="34" charset="0"/>
              </a:rPr>
              <a:t>MERCI POUR VOTRE ATTENTION</a:t>
            </a: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05337" y="-314925"/>
            <a:ext cx="5796510" cy="10916850"/>
          </a:xfrm>
          <a:prstGeom prst="rect">
            <a:avLst/>
          </a:prstGeom>
          <a:solidFill>
            <a:srgbClr val="052896"/>
          </a:solidFill>
        </p:spPr>
      </p:sp>
      <p:pic>
        <p:nvPicPr>
          <p:cNvPr id="3" name="Picture 3"/>
          <p:cNvPicPr>
            <a:picLocks noChangeAspect="1"/>
          </p:cNvPicPr>
          <p:nvPr/>
        </p:nvPicPr>
        <p:blipFill>
          <a:blip r:embed="rId3"/>
          <a:srcRect l="41538" r="41538"/>
          <a:stretch>
            <a:fillRect/>
          </a:stretch>
        </p:blipFill>
        <p:spPr>
          <a:xfrm>
            <a:off x="-592608" y="-379008"/>
            <a:ext cx="2347858" cy="864645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800000">
            <a:off x="0" y="5131816"/>
            <a:ext cx="3204999" cy="3204999"/>
          </a:xfrm>
          <a:prstGeom prst="rect">
            <a:avLst/>
          </a:prstGeom>
        </p:spPr>
      </p:pic>
      <p:pic>
        <p:nvPicPr>
          <p:cNvPr id="5" name="Picture 5"/>
          <p:cNvPicPr>
            <a:picLocks noChangeAspect="1"/>
          </p:cNvPicPr>
          <p:nvPr/>
        </p:nvPicPr>
        <p:blipFill>
          <a:blip r:embed="rId6"/>
          <a:srcRect l="40999" r="40999"/>
          <a:stretch>
            <a:fillRect/>
          </a:stretch>
        </p:blipFill>
        <p:spPr>
          <a:xfrm>
            <a:off x="3201327" y="2092254"/>
            <a:ext cx="2347858" cy="8689755"/>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003509" y="2008278"/>
            <a:ext cx="2587663" cy="2587663"/>
          </a:xfrm>
          <a:prstGeom prst="rect">
            <a:avLst/>
          </a:prstGeom>
        </p:spPr>
      </p:pic>
      <p:pic>
        <p:nvPicPr>
          <p:cNvPr id="7" name="Picture 7"/>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t="121" b="121"/>
          <a:stretch>
            <a:fillRect/>
          </a:stretch>
        </p:blipFill>
        <p:spPr>
          <a:xfrm rot="-5400000">
            <a:off x="2016461" y="5143500"/>
            <a:ext cx="2280879" cy="2280879"/>
          </a:xfrm>
          <a:prstGeom prst="rect">
            <a:avLst/>
          </a:prstGeom>
        </p:spPr>
      </p:pic>
      <p:pic>
        <p:nvPicPr>
          <p:cNvPr id="8" name="Picture 8"/>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t="121" b="121"/>
          <a:stretch>
            <a:fillRect/>
          </a:stretch>
        </p:blipFill>
        <p:spPr>
          <a:xfrm rot="-5400000">
            <a:off x="4141477" y="-379008"/>
            <a:ext cx="1407708" cy="1407708"/>
          </a:xfrm>
          <a:prstGeom prst="rect">
            <a:avLst/>
          </a:prstGeom>
        </p:spPr>
      </p:pic>
      <p:pic>
        <p:nvPicPr>
          <p:cNvPr id="9" name="Picture 9"/>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t="121" b="121"/>
          <a:stretch>
            <a:fillRect/>
          </a:stretch>
        </p:blipFill>
        <p:spPr>
          <a:xfrm rot="-5400000">
            <a:off x="581321" y="8830723"/>
            <a:ext cx="855154" cy="855154"/>
          </a:xfrm>
          <a:prstGeom prst="rect">
            <a:avLst/>
          </a:prstGeom>
        </p:spPr>
      </p:pic>
      <p:sp>
        <p:nvSpPr>
          <p:cNvPr id="45" name="ZoneTexte 44"/>
          <p:cNvSpPr txBox="1"/>
          <p:nvPr/>
        </p:nvSpPr>
        <p:spPr>
          <a:xfrm>
            <a:off x="6631956" y="499668"/>
            <a:ext cx="10516054" cy="830997"/>
          </a:xfrm>
          <a:prstGeom prst="rect">
            <a:avLst/>
          </a:prstGeom>
          <a:noFill/>
        </p:spPr>
        <p:txBody>
          <a:bodyPr wrap="square" rtlCol="0">
            <a:spAutoFit/>
          </a:bodyPr>
          <a:lstStyle/>
          <a:p>
            <a:pPr algn="ctr"/>
            <a:r>
              <a:rPr lang="fr-FR" sz="4800" dirty="0">
                <a:effectLst>
                  <a:outerShdw blurRad="38100" dist="38100" dir="2700000" algn="tl">
                    <a:srgbClr val="000000">
                      <a:alpha val="43137"/>
                    </a:srgbClr>
                  </a:outerShdw>
                </a:effectLst>
              </a:rPr>
              <a:t>MATRICE DE BUS</a:t>
            </a:r>
          </a:p>
        </p:txBody>
      </p:sp>
      <p:pic>
        <p:nvPicPr>
          <p:cNvPr id="11" name="Image 10">
            <a:extLst>
              <a:ext uri="{FF2B5EF4-FFF2-40B4-BE49-F238E27FC236}">
                <a16:creationId xmlns:a16="http://schemas.microsoft.com/office/drawing/2014/main" id="{555F78E2-AD7A-5E92-21A8-F2DF94978370}"/>
              </a:ext>
            </a:extLst>
          </p:cNvPr>
          <p:cNvPicPr>
            <a:picLocks noChangeAspect="1"/>
          </p:cNvPicPr>
          <p:nvPr/>
        </p:nvPicPr>
        <p:blipFill rotWithShape="1">
          <a:blip r:embed="rId9"/>
          <a:srcRect l="2636" t="2957" r="4492" b="2403"/>
          <a:stretch/>
        </p:blipFill>
        <p:spPr>
          <a:xfrm>
            <a:off x="7050219" y="1812474"/>
            <a:ext cx="9679528" cy="6662051"/>
          </a:xfrm>
          <a:prstGeom prst="rect">
            <a:avLst/>
          </a:prstGeom>
        </p:spPr>
      </p:pic>
      <p:sp>
        <p:nvSpPr>
          <p:cNvPr id="13" name="ZoneTexte 12">
            <a:extLst>
              <a:ext uri="{FF2B5EF4-FFF2-40B4-BE49-F238E27FC236}">
                <a16:creationId xmlns:a16="http://schemas.microsoft.com/office/drawing/2014/main" id="{D3CFD5B3-80C3-AE05-90ED-CC2336D6C390}"/>
              </a:ext>
            </a:extLst>
          </p:cNvPr>
          <p:cNvSpPr txBox="1"/>
          <p:nvPr/>
        </p:nvSpPr>
        <p:spPr>
          <a:xfrm>
            <a:off x="7314037" y="8750251"/>
            <a:ext cx="7772636" cy="954107"/>
          </a:xfrm>
          <a:prstGeom prst="rect">
            <a:avLst/>
          </a:prstGeom>
          <a:noFill/>
        </p:spPr>
        <p:txBody>
          <a:bodyPr wrap="square" rtlCol="0">
            <a:spAutoFit/>
          </a:bodyPr>
          <a:lstStyle/>
          <a:p>
            <a:r>
              <a:rPr lang="fr-FR" sz="2800" b="1" dirty="0"/>
              <a:t>Figure 1 : </a:t>
            </a:r>
            <a:r>
              <a:rPr lang="fr-FR" sz="2800" dirty="0"/>
              <a:t>Sous-ensemble de ligne de matrice de bus pour une compagnie aérienne. </a:t>
            </a:r>
            <a:endParaRPr lang="fr-MA" sz="2800" dirty="0"/>
          </a:p>
        </p:txBody>
      </p:sp>
    </p:spTree>
    <p:extLst>
      <p:ext uri="{BB962C8B-B14F-4D97-AF65-F5344CB8AC3E}">
        <p14:creationId xmlns:p14="http://schemas.microsoft.com/office/powerpoint/2010/main" val="25613520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rgbClr val="3B487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r="8476"/>
          <a:stretch>
            <a:fillRect/>
          </a:stretch>
        </p:blipFill>
        <p:spPr>
          <a:xfrm>
            <a:off x="0" y="3812303"/>
            <a:ext cx="6068058" cy="3315035"/>
          </a:xfrm>
          <a:prstGeom prst="rect">
            <a:avLst/>
          </a:prstGeom>
        </p:spPr>
      </p:pic>
      <p:sp>
        <p:nvSpPr>
          <p:cNvPr id="3" name="AutoShape 3"/>
          <p:cNvSpPr/>
          <p:nvPr/>
        </p:nvSpPr>
        <p:spPr>
          <a:xfrm>
            <a:off x="6068058" y="0"/>
            <a:ext cx="12219942" cy="10287000"/>
          </a:xfrm>
          <a:prstGeom prst="rect">
            <a:avLst/>
          </a:prstGeom>
          <a:solidFill>
            <a:srgbClr val="FDFAE6"/>
          </a:solidFill>
        </p:spPr>
      </p:sp>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700000">
            <a:off x="-1862609" y="8326006"/>
            <a:ext cx="5940370" cy="2999887"/>
          </a:xfrm>
          <a:prstGeom prst="rect">
            <a:avLst/>
          </a:prstGeom>
        </p:spPr>
      </p:pic>
      <p:sp>
        <p:nvSpPr>
          <p:cNvPr id="5" name="Rectangle 4"/>
          <p:cNvSpPr/>
          <p:nvPr/>
        </p:nvSpPr>
        <p:spPr>
          <a:xfrm>
            <a:off x="7079606" y="1943100"/>
            <a:ext cx="10055893" cy="7648889"/>
          </a:xfrm>
          <a:prstGeom prst="rect">
            <a:avLst/>
          </a:prstGeom>
        </p:spPr>
        <p:txBody>
          <a:bodyPr wrap="square">
            <a:spAutoFit/>
          </a:bodyPr>
          <a:lstStyle/>
          <a:p>
            <a:r>
              <a:rPr lang="fr-FR" sz="3200" dirty="0">
                <a:latin typeface="+mj-lt"/>
              </a:rPr>
              <a:t>	</a:t>
            </a:r>
            <a:r>
              <a:rPr lang="fr-FR" sz="3200" b="1" dirty="0">
                <a:latin typeface="+mj-lt"/>
              </a:rPr>
              <a:t>Le service marketing souhaite analyser :</a:t>
            </a:r>
          </a:p>
          <a:p>
            <a:endParaRPr lang="fr-FR" sz="3200" b="1" dirty="0">
              <a:latin typeface="+mj-lt"/>
            </a:endParaRPr>
          </a:p>
          <a:p>
            <a:pPr marL="457200" indent="-457200" algn="just">
              <a:lnSpc>
                <a:spcPct val="150000"/>
              </a:lnSpc>
              <a:buFont typeface="Wingdings" panose="05000000000000000000" pitchFamily="2" charset="2"/>
              <a:buChar char="Ø"/>
            </a:pPr>
            <a:r>
              <a:rPr lang="fr-FR" sz="3200" dirty="0">
                <a:latin typeface="+mj-lt"/>
              </a:rPr>
              <a:t>Quels vols prennent les voyageurs fréquents de la compagnie?</a:t>
            </a:r>
          </a:p>
          <a:p>
            <a:pPr marL="457200" indent="-457200" algn="just">
              <a:lnSpc>
                <a:spcPct val="150000"/>
              </a:lnSpc>
              <a:buFont typeface="Wingdings" panose="05000000000000000000" pitchFamily="2" charset="2"/>
              <a:buChar char="Ø"/>
            </a:pPr>
            <a:r>
              <a:rPr lang="fr-FR" sz="3200" dirty="0">
                <a:latin typeface="+mj-lt"/>
              </a:rPr>
              <a:t>Quelle base tarifaire ils paient, à quelle fréquence ils surclassent?</a:t>
            </a:r>
          </a:p>
          <a:p>
            <a:pPr marL="457200" indent="-457200" algn="just">
              <a:lnSpc>
                <a:spcPct val="150000"/>
              </a:lnSpc>
              <a:buFont typeface="Wingdings" panose="05000000000000000000" pitchFamily="2" charset="2"/>
              <a:buChar char="Ø"/>
            </a:pPr>
            <a:r>
              <a:rPr lang="fr-FR" sz="3200" dirty="0">
                <a:latin typeface="+mj-lt"/>
              </a:rPr>
              <a:t>Comment ils gagnent et échangent leurs miles de fidélisation?</a:t>
            </a:r>
          </a:p>
          <a:p>
            <a:pPr marL="457200" indent="-457200" algn="just">
              <a:lnSpc>
                <a:spcPct val="150000"/>
              </a:lnSpc>
              <a:buFont typeface="Wingdings" panose="05000000000000000000" pitchFamily="2" charset="2"/>
              <a:buChar char="Ø"/>
            </a:pPr>
            <a:r>
              <a:rPr lang="fr-FR" sz="3200" dirty="0">
                <a:latin typeface="+mj-lt"/>
              </a:rPr>
              <a:t>S'ils répondent aux promotions tarifaires spéciales.</a:t>
            </a:r>
          </a:p>
          <a:p>
            <a:pPr marL="457200" indent="-457200" algn="just">
              <a:lnSpc>
                <a:spcPct val="150000"/>
              </a:lnSpc>
              <a:buFont typeface="Wingdings" panose="05000000000000000000" pitchFamily="2" charset="2"/>
              <a:buChar char="Ø"/>
            </a:pPr>
            <a:r>
              <a:rPr lang="fr-FR" sz="3200" dirty="0">
                <a:latin typeface="+mj-lt"/>
              </a:rPr>
              <a:t>Quelle proportion de ces voyageurs fréquents ont le statut d'or, de platine, d'aluminium ou de titane?</a:t>
            </a:r>
          </a:p>
        </p:txBody>
      </p:sp>
      <p:pic>
        <p:nvPicPr>
          <p:cNvPr id="6"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772407">
            <a:off x="2862610" y="394952"/>
            <a:ext cx="4220328" cy="2131266"/>
          </a:xfrm>
          <a:prstGeom prst="rect">
            <a:avLst/>
          </a:prstGeom>
        </p:spPr>
      </p:pic>
      <p:pic>
        <p:nvPicPr>
          <p:cNvPr id="7"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3049414">
            <a:off x="1966800" y="333271"/>
            <a:ext cx="4545227" cy="2295340"/>
          </a:xfrm>
          <a:prstGeom prst="rect">
            <a:avLst/>
          </a:prstGeom>
        </p:spPr>
      </p:pic>
      <p:sp>
        <p:nvSpPr>
          <p:cNvPr id="8" name="Rectangle 7"/>
          <p:cNvSpPr/>
          <p:nvPr/>
        </p:nvSpPr>
        <p:spPr>
          <a:xfrm>
            <a:off x="6331326" y="-214112"/>
            <a:ext cx="5341291" cy="1650452"/>
          </a:xfrm>
          <a:prstGeom prst="rect">
            <a:avLst/>
          </a:prstGeom>
        </p:spPr>
        <p:txBody>
          <a:bodyPr wrap="square">
            <a:spAutoFit/>
          </a:bodyPr>
          <a:lstStyle/>
          <a:p>
            <a:pPr>
              <a:lnSpc>
                <a:spcPts val="14400"/>
              </a:lnSpc>
            </a:pPr>
            <a:r>
              <a:rPr lang="en-US" sz="5400" spc="-120" dirty="0">
                <a:solidFill>
                  <a:schemeClr val="tx2"/>
                </a:solidFill>
                <a:latin typeface="Glacial Indifference Bold"/>
              </a:rPr>
              <a:t>Objectives:</a:t>
            </a:r>
            <a:r>
              <a:rPr lang="en-US" sz="4000" spc="-120" dirty="0">
                <a:solidFill>
                  <a:schemeClr val="tx2"/>
                </a:solidFill>
                <a:latin typeface="Glacial Indifference Bold"/>
              </a:rPr>
              <a:t> </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additive="base">
                                        <p:cTn id="14"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1000"/>
                                        <p:tgtEl>
                                          <p:spTgt spid="5">
                                            <p:txEl>
                                              <p:pRg st="2" end="2"/>
                                            </p:txEl>
                                          </p:spTgt>
                                        </p:tgtEl>
                                      </p:cBhvr>
                                    </p:animEffect>
                                    <p:anim calcmode="lin" valueType="num">
                                      <p:cBhvr>
                                        <p:cTn id="21"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fade">
                                      <p:cBhvr>
                                        <p:cTn id="27" dur="1000"/>
                                        <p:tgtEl>
                                          <p:spTgt spid="5">
                                            <p:txEl>
                                              <p:pRg st="3" end="3"/>
                                            </p:txEl>
                                          </p:spTgt>
                                        </p:tgtEl>
                                      </p:cBhvr>
                                    </p:animEffect>
                                    <p:anim calcmode="lin" valueType="num">
                                      <p:cBhvr>
                                        <p:cTn id="2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xEl>
                                              <p:pRg st="4" end="4"/>
                                            </p:txEl>
                                          </p:spTgt>
                                        </p:tgtEl>
                                        <p:attrNameLst>
                                          <p:attrName>style.visibility</p:attrName>
                                        </p:attrNameLst>
                                      </p:cBhvr>
                                      <p:to>
                                        <p:strVal val="visible"/>
                                      </p:to>
                                    </p:set>
                                    <p:animEffect transition="in" filter="fade">
                                      <p:cBhvr>
                                        <p:cTn id="34" dur="1000"/>
                                        <p:tgtEl>
                                          <p:spTgt spid="5">
                                            <p:txEl>
                                              <p:pRg st="4" end="4"/>
                                            </p:txEl>
                                          </p:spTgt>
                                        </p:tgtEl>
                                      </p:cBhvr>
                                    </p:animEffect>
                                    <p:anim calcmode="lin" valueType="num">
                                      <p:cBhvr>
                                        <p:cTn id="3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5">
                                            <p:txEl>
                                              <p:pRg st="5" end="5"/>
                                            </p:txEl>
                                          </p:spTgt>
                                        </p:tgtEl>
                                        <p:attrNameLst>
                                          <p:attrName>style.visibility</p:attrName>
                                        </p:attrNameLst>
                                      </p:cBhvr>
                                      <p:to>
                                        <p:strVal val="visible"/>
                                      </p:to>
                                    </p:set>
                                    <p:animEffect transition="in" filter="fade">
                                      <p:cBhvr>
                                        <p:cTn id="41" dur="1000"/>
                                        <p:tgtEl>
                                          <p:spTgt spid="5">
                                            <p:txEl>
                                              <p:pRg st="5" end="5"/>
                                            </p:txEl>
                                          </p:spTgt>
                                        </p:tgtEl>
                                      </p:cBhvr>
                                    </p:animEffect>
                                    <p:anim calcmode="lin" valueType="num">
                                      <p:cBhvr>
                                        <p:cTn id="42"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5">
                                            <p:txEl>
                                              <p:pRg st="6" end="6"/>
                                            </p:txEl>
                                          </p:spTgt>
                                        </p:tgtEl>
                                        <p:attrNameLst>
                                          <p:attrName>style.visibility</p:attrName>
                                        </p:attrNameLst>
                                      </p:cBhvr>
                                      <p:to>
                                        <p:strVal val="visible"/>
                                      </p:to>
                                    </p:set>
                                    <p:animEffect transition="in" filter="fade">
                                      <p:cBhvr>
                                        <p:cTn id="48" dur="1000"/>
                                        <p:tgtEl>
                                          <p:spTgt spid="5">
                                            <p:txEl>
                                              <p:pRg st="6" end="6"/>
                                            </p:txEl>
                                          </p:spTgt>
                                        </p:tgtEl>
                                      </p:cBhvr>
                                    </p:animEffect>
                                    <p:anim calcmode="lin" valueType="num">
                                      <p:cBhvr>
                                        <p:cTn id="49"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0"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1338703" y="875908"/>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Table de fait:</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15014245-FF32-45DD-7807-BB46F67248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65892" y="2136696"/>
            <a:ext cx="10259493" cy="8017212"/>
          </a:xfrm>
          <a:prstGeom prst="rect">
            <a:avLst/>
          </a:prstGeom>
        </p:spPr>
      </p:pic>
    </p:spTree>
    <p:extLst>
      <p:ext uri="{BB962C8B-B14F-4D97-AF65-F5344CB8AC3E}">
        <p14:creationId xmlns:p14="http://schemas.microsoft.com/office/powerpoint/2010/main" val="167292457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GRANULARITÉ:</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21" name="Image 20">
            <a:extLst>
              <a:ext uri="{FF2B5EF4-FFF2-40B4-BE49-F238E27FC236}">
                <a16:creationId xmlns:a16="http://schemas.microsoft.com/office/drawing/2014/main" id="{EC7042F4-C4C7-DF23-8D67-07452F5F24C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40059" y="3217742"/>
            <a:ext cx="11013363" cy="5431807"/>
          </a:xfrm>
          <a:prstGeom prst="rect">
            <a:avLst/>
          </a:prstGeom>
        </p:spPr>
      </p:pic>
    </p:spTree>
    <p:extLst>
      <p:ext uri="{BB962C8B-B14F-4D97-AF65-F5344CB8AC3E}">
        <p14:creationId xmlns:p14="http://schemas.microsoft.com/office/powerpoint/2010/main" val="24204130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GRANULARITÉ:</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1" name="Image 10">
            <a:extLst>
              <a:ext uri="{FF2B5EF4-FFF2-40B4-BE49-F238E27FC236}">
                <a16:creationId xmlns:a16="http://schemas.microsoft.com/office/drawing/2014/main" id="{F74D8E24-BFC0-88D0-6633-EF711D05A2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39877" y="2891792"/>
            <a:ext cx="11519972" cy="5975986"/>
          </a:xfrm>
          <a:prstGeom prst="rect">
            <a:avLst/>
          </a:prstGeom>
        </p:spPr>
      </p:pic>
    </p:spTree>
    <p:extLst>
      <p:ext uri="{BB962C8B-B14F-4D97-AF65-F5344CB8AC3E}">
        <p14:creationId xmlns:p14="http://schemas.microsoft.com/office/powerpoint/2010/main" val="164109158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AE6"/>
        </a:solidFill>
        <a:effectLst/>
      </p:bgPr>
    </p:bg>
    <p:spTree>
      <p:nvGrpSpPr>
        <p:cNvPr id="1" name=""/>
        <p:cNvGrpSpPr/>
        <p:nvPr/>
      </p:nvGrpSpPr>
      <p:grpSpPr>
        <a:xfrm>
          <a:off x="0" y="0"/>
          <a:ext cx="0" cy="0"/>
          <a:chOff x="0" y="0"/>
          <a:chExt cx="0" cy="0"/>
        </a:xfrm>
      </p:grpSpPr>
      <p:sp>
        <p:nvSpPr>
          <p:cNvPr id="2" name="AutoShape 2"/>
          <p:cNvSpPr/>
          <p:nvPr/>
        </p:nvSpPr>
        <p:spPr>
          <a:xfrm>
            <a:off x="4128150" y="-404981"/>
            <a:ext cx="14159850" cy="9663281"/>
          </a:xfrm>
          <a:prstGeom prst="rect">
            <a:avLst/>
          </a:prstGeom>
          <a:solidFill>
            <a:schemeClr val="accent1">
              <a:alpha val="29804"/>
            </a:schemeClr>
          </a:solidFill>
        </p:spPr>
      </p:sp>
      <p:sp>
        <p:nvSpPr>
          <p:cNvPr id="3" name="AutoShape 3"/>
          <p:cNvSpPr/>
          <p:nvPr/>
        </p:nvSpPr>
        <p:spPr>
          <a:xfrm>
            <a:off x="1028700" y="1028700"/>
            <a:ext cx="16230600" cy="8914506"/>
          </a:xfrm>
          <a:prstGeom prst="rect">
            <a:avLst/>
          </a:prstGeom>
          <a:solidFill>
            <a:schemeClr val="bg1">
              <a:alpha val="92941"/>
            </a:schemeClr>
          </a:solidFill>
        </p:spPr>
      </p:sp>
      <p:grpSp>
        <p:nvGrpSpPr>
          <p:cNvPr id="4" name="Group 4"/>
          <p:cNvGrpSpPr/>
          <p:nvPr/>
        </p:nvGrpSpPr>
        <p:grpSpPr>
          <a:xfrm>
            <a:off x="2163164" y="3587025"/>
            <a:ext cx="10862223" cy="3112949"/>
            <a:chOff x="0" y="0"/>
            <a:chExt cx="14482964" cy="4150599"/>
          </a:xfrm>
        </p:grpSpPr>
        <p:sp>
          <p:nvSpPr>
            <p:cNvPr id="5" name="TextBox 5"/>
            <p:cNvSpPr txBox="1"/>
            <p:nvPr/>
          </p:nvSpPr>
          <p:spPr>
            <a:xfrm>
              <a:off x="4" y="-15875"/>
              <a:ext cx="14482957" cy="1419225"/>
            </a:xfrm>
            <a:prstGeom prst="rect">
              <a:avLst/>
            </a:prstGeom>
          </p:spPr>
          <p:txBody>
            <a:bodyPr lIns="0" tIns="0" rIns="0" bIns="0" rtlCol="0" anchor="t">
              <a:spAutoFit/>
            </a:bodyPr>
            <a:lstStyle/>
            <a:p>
              <a:pPr>
                <a:lnSpc>
                  <a:spcPts val="8400"/>
                </a:lnSpc>
              </a:pPr>
              <a:endParaRPr/>
            </a:p>
          </p:txBody>
        </p:sp>
        <p:sp>
          <p:nvSpPr>
            <p:cNvPr id="6" name="TextBox 6"/>
            <p:cNvSpPr txBox="1"/>
            <p:nvPr/>
          </p:nvSpPr>
          <p:spPr>
            <a:xfrm>
              <a:off x="0" y="1888216"/>
              <a:ext cx="14482961" cy="762000"/>
            </a:xfrm>
            <a:prstGeom prst="rect">
              <a:avLst/>
            </a:prstGeom>
          </p:spPr>
          <p:txBody>
            <a:bodyPr lIns="0" tIns="0" rIns="0" bIns="0" rtlCol="0" anchor="t">
              <a:spAutoFit/>
            </a:bodyPr>
            <a:lstStyle/>
            <a:p>
              <a:pPr>
                <a:lnSpc>
                  <a:spcPts val="4560"/>
                </a:lnSpc>
              </a:pPr>
              <a:endParaRPr/>
            </a:p>
          </p:txBody>
        </p:sp>
        <p:sp>
          <p:nvSpPr>
            <p:cNvPr id="7" name="TextBox 7"/>
            <p:cNvSpPr txBox="1"/>
            <p:nvPr/>
          </p:nvSpPr>
          <p:spPr>
            <a:xfrm>
              <a:off x="4" y="3404474"/>
              <a:ext cx="14482961" cy="612775"/>
            </a:xfrm>
            <a:prstGeom prst="rect">
              <a:avLst/>
            </a:prstGeom>
          </p:spPr>
          <p:txBody>
            <a:bodyPr lIns="0" tIns="0" rIns="0" bIns="0" rtlCol="0" anchor="t">
              <a:spAutoFit/>
            </a:bodyPr>
            <a:lstStyle/>
            <a:p>
              <a:pPr>
                <a:lnSpc>
                  <a:spcPts val="3937"/>
                </a:lnSpc>
              </a:pPr>
              <a:endParaRPr/>
            </a:p>
          </p:txBody>
        </p:sp>
      </p:gr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5169274" y="7603115"/>
            <a:ext cx="4649196" cy="2347844"/>
          </a:xfrm>
          <a:prstGeom prst="rect">
            <a:avLst/>
          </a:prstGeom>
        </p:spPr>
      </p:pic>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401299">
            <a:off x="13863927" y="8084378"/>
            <a:ext cx="4649196" cy="2347844"/>
          </a:xfrm>
          <a:prstGeom prst="rect">
            <a:avLst/>
          </a:prstGeom>
        </p:spPr>
      </p:pic>
      <p:sp>
        <p:nvSpPr>
          <p:cNvPr id="17" name="Rectangle 16"/>
          <p:cNvSpPr/>
          <p:nvPr/>
        </p:nvSpPr>
        <p:spPr>
          <a:xfrm>
            <a:off x="2171514" y="1280873"/>
            <a:ext cx="14135286" cy="1107996"/>
          </a:xfrm>
          <a:prstGeom prst="rect">
            <a:avLst/>
          </a:prstGeom>
        </p:spPr>
        <p:txBody>
          <a:bodyPr wrap="square">
            <a:spAutoFit/>
          </a:bodyPr>
          <a:lstStyle/>
          <a:p>
            <a:r>
              <a:rPr lang="fr-FR" sz="6600" dirty="0">
                <a:solidFill>
                  <a:srgbClr val="0070C0"/>
                </a:solidFill>
                <a:effectLst>
                  <a:outerShdw blurRad="38100" dist="38100" dir="2700000" algn="tl">
                    <a:srgbClr val="000000">
                      <a:alpha val="43137"/>
                    </a:srgbClr>
                  </a:outerShdw>
                </a:effectLst>
              </a:rPr>
              <a:t>GRANULARITÉ:</a:t>
            </a:r>
          </a:p>
        </p:txBody>
      </p:sp>
      <p:pic>
        <p:nvPicPr>
          <p:cNvPr id="19"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2700000">
            <a:off x="14143336" y="169898"/>
            <a:ext cx="4708594" cy="1620407"/>
          </a:xfrm>
          <a:prstGeom prst="rect">
            <a:avLst/>
          </a:prstGeom>
        </p:spPr>
      </p:pic>
      <p:pic>
        <p:nvPicPr>
          <p:cNvPr id="12" name="Image 11">
            <a:extLst>
              <a:ext uri="{FF2B5EF4-FFF2-40B4-BE49-F238E27FC236}">
                <a16:creationId xmlns:a16="http://schemas.microsoft.com/office/drawing/2014/main" id="{DE5731DC-E2E3-3657-726F-31A088D41B6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27599" y="2641042"/>
            <a:ext cx="12526374" cy="5999165"/>
          </a:xfrm>
          <a:prstGeom prst="rect">
            <a:avLst/>
          </a:prstGeom>
        </p:spPr>
      </p:pic>
    </p:spTree>
    <p:extLst>
      <p:ext uri="{BB962C8B-B14F-4D97-AF65-F5344CB8AC3E}">
        <p14:creationId xmlns:p14="http://schemas.microsoft.com/office/powerpoint/2010/main" val="320091299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5923</TotalTime>
  <Words>1708</Words>
  <Application>Microsoft Office PowerPoint</Application>
  <PresentationFormat>Personnalisé</PresentationFormat>
  <Paragraphs>177</Paragraphs>
  <Slides>33</Slides>
  <Notes>27</Notes>
  <HiddenSlides>6</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33</vt:i4>
      </vt:variant>
    </vt:vector>
  </HeadingPairs>
  <TitlesOfParts>
    <vt:vector size="43" baseType="lpstr">
      <vt:lpstr>Wingdings</vt:lpstr>
      <vt:lpstr>Roboto</vt:lpstr>
      <vt:lpstr>Arial</vt:lpstr>
      <vt:lpstr>Glacial Indifference Bold</vt:lpstr>
      <vt:lpstr>Calibri</vt:lpstr>
      <vt:lpstr>Arial Black</vt:lpstr>
      <vt:lpstr>inherit</vt:lpstr>
      <vt:lpstr>Glacial Indifference Bold Italics</vt:lpstr>
      <vt:lpstr>Open Sans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Floralux</dc:title>
  <dc:creator>HP</dc:creator>
  <cp:lastModifiedBy>Fatimazahrae MELLOUK</cp:lastModifiedBy>
  <cp:revision>192</cp:revision>
  <dcterms:created xsi:type="dcterms:W3CDTF">2006-08-16T00:00:00Z</dcterms:created>
  <dcterms:modified xsi:type="dcterms:W3CDTF">2023-01-05T08:14:49Z</dcterms:modified>
  <dc:identifier>DAE6x1jw1yg</dc:identifier>
</cp:coreProperties>
</file>